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D2_6BD7CC5.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CD_2390268C.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E9_B0B679A2.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EB_A2B5232.xml" ContentType="application/vnd.ms-powerpoint.comments+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comments/modernComment_1B8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444" r:id="rId5"/>
    <p:sldId id="453" r:id="rId6"/>
    <p:sldId id="465" r:id="rId7"/>
    <p:sldId id="466" r:id="rId8"/>
    <p:sldId id="452" r:id="rId9"/>
    <p:sldId id="450" r:id="rId10"/>
    <p:sldId id="468" r:id="rId11"/>
    <p:sldId id="454" r:id="rId12"/>
    <p:sldId id="470" r:id="rId13"/>
    <p:sldId id="471" r:id="rId14"/>
    <p:sldId id="451" r:id="rId15"/>
    <p:sldId id="467" r:id="rId16"/>
    <p:sldId id="475" r:id="rId17"/>
    <p:sldId id="496" r:id="rId18"/>
    <p:sldId id="473" r:id="rId19"/>
    <p:sldId id="481" r:id="rId20"/>
    <p:sldId id="476" r:id="rId21"/>
    <p:sldId id="487" r:id="rId22"/>
    <p:sldId id="461" r:id="rId23"/>
    <p:sldId id="497" r:id="rId24"/>
    <p:sldId id="460" r:id="rId25"/>
    <p:sldId id="488" r:id="rId26"/>
    <p:sldId id="493" r:id="rId27"/>
    <p:sldId id="492" r:id="rId28"/>
    <p:sldId id="494" r:id="rId29"/>
    <p:sldId id="490" r:id="rId30"/>
    <p:sldId id="489" r:id="rId31"/>
    <p:sldId id="495" r:id="rId32"/>
    <p:sldId id="491" r:id="rId33"/>
    <p:sldId id="463" r:id="rId34"/>
    <p:sldId id="440" r:id="rId35"/>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112030-07CE-A223-8F12-6FF6E682313D}" name="Virginia Townsend" initials="VT" userId="S::vtownsend@centralina.org::7b82fe46-02d3-46a3-8876-99e209b7147a" providerId="AD"/>
  <p188:author id="{E7CD7B53-16A2-1C02-0491-2895AF99319E}" name="Kristen Scarano" initials="KS" userId="S::kscarano@centralina.org::cc94e61c-e32e-4795-8d8c-36529369d3d2" providerId="AD"/>
  <p188:author id="{2AC5326F-A5E7-C185-CE15-2EE8492D388E}" name="Kamiya Williams" initials="KW" userId="S::kwilliams@centralina.org::69cc195e-6e34-4c52-b9cc-bce6269c86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767DE-6575-3A09-6E96-287F4AA27586}" v="28" dt="2023-12-22T16:01:54.912"/>
    <p1510:client id="{2D8AE61D-5BEA-4540-BC1C-C7E239425B97}" v="1002" dt="2023-12-22T17:10:37.101"/>
    <p1510:client id="{B3BB1CD5-44FE-15FF-36EE-788FE45FD9A5}" v="19" dt="2024-01-09T15:41:50.716"/>
    <p1510:client id="{BC41C1B0-CA11-8FE5-D534-BC57F753AA02}" v="50" dt="2024-01-04T15:42:10.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B8_0.xml><?xml version="1.0" encoding="utf-8"?>
<p188:cmLst xmlns:a="http://schemas.openxmlformats.org/drawingml/2006/main" xmlns:r="http://schemas.openxmlformats.org/officeDocument/2006/relationships" xmlns:p188="http://schemas.microsoft.com/office/powerpoint/2018/8/main">
  <p188:cm id="{EB458837-9F39-48BF-AF4E-F1B57A0CEFDE}" authorId="{8F112030-07CE-A223-8F12-6FF6E682313D}" created="2023-12-22T15:58:54.001">
    <ac:deMkLst xmlns:ac="http://schemas.microsoft.com/office/drawing/2013/main/command">
      <pc:docMk xmlns:pc="http://schemas.microsoft.com/office/powerpoint/2013/main/command"/>
      <pc:sldMk xmlns:pc="http://schemas.microsoft.com/office/powerpoint/2013/main/command" cId="0" sldId="440"/>
      <ac:spMk id="23555" creationId="{3ED53E6A-EC92-4012-A24B-DC13078F6033}"/>
    </ac:deMkLst>
    <p188:txBody>
      <a:bodyPr/>
      <a:lstStyle/>
      <a:p>
        <a:r>
          <a:rPr lang="en-US"/>
          <a:t>I'd say we swap out with Kamiya's info here!</a:t>
        </a:r>
      </a:p>
    </p188:txBody>
  </p188:cm>
</p188:cmLst>
</file>

<file path=ppt/comments/modernComment_1CD_2390268C.xml><?xml version="1.0" encoding="utf-8"?>
<p188:cmLst xmlns:a="http://schemas.openxmlformats.org/drawingml/2006/main" xmlns:r="http://schemas.openxmlformats.org/officeDocument/2006/relationships" xmlns:p188="http://schemas.microsoft.com/office/powerpoint/2018/8/main">
  <p188:cm id="{ABE65364-5787-4F5F-AC6A-956643770601}" authorId="{E7CD7B53-16A2-1C02-0491-2895AF99319E}" created="2023-11-20T14:58:19.618">
    <pc:sldMkLst xmlns:pc="http://schemas.microsoft.com/office/powerpoint/2013/main/command">
      <pc:docMk/>
      <pc:sldMk cId="596649612" sldId="461"/>
    </pc:sldMkLst>
    <p188:txBody>
      <a:bodyPr/>
      <a:lstStyle/>
      <a:p>
        <a:r>
          <a:rPr lang="en-US"/>
          <a:t>Split into two screenshots on two slides with weblink on both</a:t>
        </a:r>
      </a:p>
    </p188:txBody>
  </p188:cm>
</p188:cmLst>
</file>

<file path=ppt/comments/modernComment_1D2_6BD7CC5.xml><?xml version="1.0" encoding="utf-8"?>
<p188:cmLst xmlns:a="http://schemas.openxmlformats.org/drawingml/2006/main" xmlns:r="http://schemas.openxmlformats.org/officeDocument/2006/relationships" xmlns:p188="http://schemas.microsoft.com/office/powerpoint/2018/8/main">
  <p188:cm id="{FEC5E761-BEA1-4297-8DC9-97F852A050A8}" authorId="{8F112030-07CE-A223-8F12-6FF6E682313D}" created="2023-12-22T17:03:25.836">
    <ac:deMkLst xmlns:ac="http://schemas.microsoft.com/office/drawing/2013/main/command">
      <pc:docMk xmlns:pc="http://schemas.microsoft.com/office/powerpoint/2013/main/command"/>
      <pc:sldMk xmlns:pc="http://schemas.microsoft.com/office/powerpoint/2013/main/command" cId="113081541" sldId="466"/>
      <ac:picMk id="4" creationId="{AC7924C5-9F8F-3F2A-DF79-1458A8C2BE1A}"/>
    </ac:deMkLst>
    <p188:txBody>
      <a:bodyPr/>
      <a:lstStyle/>
      <a:p>
        <a:r>
          <a:rPr lang="en-US"/>
          <a:t>Heads up I'd test this before showing in presentations. Might just be on my end but it made my computer completely freeze a few times!</a:t>
        </a:r>
      </a:p>
    </p188:txBody>
  </p188:cm>
</p188:cmLst>
</file>

<file path=ppt/comments/modernComment_1E9_B0B679A2.xml><?xml version="1.0" encoding="utf-8"?>
<p188:cmLst xmlns:a="http://schemas.openxmlformats.org/drawingml/2006/main" xmlns:r="http://schemas.openxmlformats.org/officeDocument/2006/relationships" xmlns:p188="http://schemas.microsoft.com/office/powerpoint/2018/8/main">
  <p188:cm id="{04FEFCEB-CF6D-4DD0-BBFF-C6C05E9D888D}" authorId="{E7CD7B53-16A2-1C02-0491-2895AF99319E}" created="2023-11-17T19:43:25.122">
    <pc:sldMkLst xmlns:pc="http://schemas.microsoft.com/office/powerpoint/2013/main/command">
      <pc:docMk/>
      <pc:sldMk cId="2964748706" sldId="489"/>
    </pc:sldMkLst>
    <p188:replyLst>
      <p188:reply id="{D083ED33-16CD-41ED-8FDA-D10EE9180C0D}" authorId="{2AC5326F-A5E7-C185-CE15-2EE8492D388E}" created="2023-11-17T19:48:49.495">
        <p188:txBody>
          <a:bodyPr/>
          <a:lstStyle/>
          <a:p>
            <a:r>
              <a:rPr lang="en-US"/>
              <a:t>Gotcha! Is the information updated on Centralina’s website? </a:t>
            </a:r>
          </a:p>
        </p188:txBody>
      </p188:reply>
    </p188:replyLst>
    <p188:txBody>
      <a:bodyPr/>
      <a:lstStyle/>
      <a:p>
        <a:r>
          <a:rPr lang="en-US"/>
          <a:t>This infographic is outdated and no longer accurate. We will need to embed each logo and the number of participants for each workshop. </a:t>
        </a:r>
      </a:p>
    </p188:txBody>
  </p188:cm>
</p188:cmLst>
</file>

<file path=ppt/comments/modernComment_1EB_A2B5232.xml><?xml version="1.0" encoding="utf-8"?>
<p188:cmLst xmlns:a="http://schemas.openxmlformats.org/drawingml/2006/main" xmlns:r="http://schemas.openxmlformats.org/officeDocument/2006/relationships" xmlns:p188="http://schemas.microsoft.com/office/powerpoint/2018/8/main">
  <p188:cm id="{8CF6E82E-B50F-4908-A11E-BB102BB10C76}" authorId="{8F112030-07CE-A223-8F12-6FF6E682313D}" created="2023-12-22T16:19:03.527">
    <ac:deMkLst xmlns:ac="http://schemas.microsoft.com/office/drawing/2013/main/command">
      <pc:docMk xmlns:pc="http://schemas.microsoft.com/office/powerpoint/2013/main/command"/>
      <pc:sldMk xmlns:pc="http://schemas.microsoft.com/office/powerpoint/2013/main/command" cId="170611250" sldId="491"/>
      <ac:picMk id="6" creationId="{E6C65338-8B56-433F-A27E-97F3CAE4BA1B}"/>
    </ac:deMkLst>
    <p188:txBody>
      <a:bodyPr/>
      <a:lstStyle/>
      <a:p>
        <a:r>
          <a:rPr lang="en-US"/>
          <a:t>Can we link to this so people can access if they get a copy of the presentation?</a:t>
        </a:r>
      </a:p>
    </p188:txBody>
  </p188:cm>
</p188:cmLst>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9.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9.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BA58F-8EF9-44E1-8D99-69140BA5D6A0}"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9A2FF3A9-C0CF-4DF5-AC6E-AC0F7368CBFF}">
      <dgm:prSet/>
      <dgm:spPr>
        <a:solidFill>
          <a:schemeClr val="tx2"/>
        </a:solidFill>
      </dgm:spPr>
      <dgm:t>
        <a:bodyPr/>
        <a:lstStyle/>
        <a:p>
          <a:r>
            <a:rPr lang="en-US" b="1">
              <a:latin typeface="Montserrat" panose="00000500000000000000" pitchFamily="2" charset="0"/>
            </a:rPr>
            <a:t>Social isolation </a:t>
          </a:r>
          <a:r>
            <a:rPr lang="en-US">
              <a:latin typeface="Montserrat" panose="00000500000000000000" pitchFamily="2" charset="0"/>
            </a:rPr>
            <a:t>is the lack of social connections and/or contacts and having few people to interact with regularly. </a:t>
          </a:r>
        </a:p>
      </dgm:t>
    </dgm:pt>
    <dgm:pt modelId="{F2E5E758-9641-417B-949C-8C679FB956ED}" type="parTrans" cxnId="{0054FF27-EECA-4A37-A324-385AE71B0E87}">
      <dgm:prSet/>
      <dgm:spPr/>
      <dgm:t>
        <a:bodyPr/>
        <a:lstStyle/>
        <a:p>
          <a:endParaRPr lang="en-US"/>
        </a:p>
      </dgm:t>
    </dgm:pt>
    <dgm:pt modelId="{C7373A79-0980-450A-A24D-D913313ECB7F}" type="sibTrans" cxnId="{0054FF27-EECA-4A37-A324-385AE71B0E87}">
      <dgm:prSet/>
      <dgm:spPr/>
      <dgm:t>
        <a:bodyPr/>
        <a:lstStyle/>
        <a:p>
          <a:endParaRPr lang="en-US"/>
        </a:p>
      </dgm:t>
    </dgm:pt>
    <dgm:pt modelId="{32CE70F7-08E9-475D-BCA5-8BE44D50396A}">
      <dgm:prSet/>
      <dgm:spPr>
        <a:solidFill>
          <a:schemeClr val="tx2"/>
        </a:solidFill>
      </dgm:spPr>
      <dgm:t>
        <a:bodyPr/>
        <a:lstStyle/>
        <a:p>
          <a:pPr rtl="0"/>
          <a:r>
            <a:rPr lang="en-US" b="1">
              <a:solidFill>
                <a:schemeClr val="bg1"/>
              </a:solidFill>
              <a:latin typeface="Montserrat" panose="00000500000000000000" pitchFamily="2" charset="0"/>
            </a:rPr>
            <a:t>Loneliness</a:t>
          </a:r>
          <a:r>
            <a:rPr lang="en-US">
              <a:solidFill>
                <a:schemeClr val="bg1"/>
              </a:solidFill>
              <a:latin typeface="Montserrat" panose="00000500000000000000" pitchFamily="2" charset="0"/>
            </a:rPr>
            <a:t> is the distressing feeling of being alone or separated. </a:t>
          </a:r>
        </a:p>
      </dgm:t>
    </dgm:pt>
    <dgm:pt modelId="{5A3917E4-CB24-48B6-B786-8F7EF64EC2CA}" type="parTrans" cxnId="{D35DEBF2-BB88-470A-825C-8EAE564CFA8A}">
      <dgm:prSet/>
      <dgm:spPr/>
      <dgm:t>
        <a:bodyPr/>
        <a:lstStyle/>
        <a:p>
          <a:endParaRPr lang="en-US"/>
        </a:p>
      </dgm:t>
    </dgm:pt>
    <dgm:pt modelId="{A06B6D57-EB99-4585-B1A1-D9D1825913D2}" type="sibTrans" cxnId="{D35DEBF2-BB88-470A-825C-8EAE564CFA8A}">
      <dgm:prSet/>
      <dgm:spPr/>
      <dgm:t>
        <a:bodyPr/>
        <a:lstStyle/>
        <a:p>
          <a:endParaRPr lang="en-US"/>
        </a:p>
      </dgm:t>
    </dgm:pt>
    <dgm:pt modelId="{35367EEA-AAF3-4AA9-BDCA-4322C102C9F8}" type="pres">
      <dgm:prSet presAssocID="{6FABA58F-8EF9-44E1-8D99-69140BA5D6A0}" presName="Name0" presStyleCnt="0">
        <dgm:presLayoutVars>
          <dgm:dir/>
          <dgm:animLvl val="lvl"/>
          <dgm:resizeHandles val="exact"/>
        </dgm:presLayoutVars>
      </dgm:prSet>
      <dgm:spPr/>
    </dgm:pt>
    <dgm:pt modelId="{DC0E9AF8-906A-4536-A172-E904BDF63365}" type="pres">
      <dgm:prSet presAssocID="{32CE70F7-08E9-475D-BCA5-8BE44D50396A}" presName="boxAndChildren" presStyleCnt="0"/>
      <dgm:spPr/>
    </dgm:pt>
    <dgm:pt modelId="{63572C29-E101-4F6E-88A3-42BB4FF9D584}" type="pres">
      <dgm:prSet presAssocID="{32CE70F7-08E9-475D-BCA5-8BE44D50396A}" presName="parentTextBox" presStyleLbl="node1" presStyleIdx="0" presStyleCnt="2"/>
      <dgm:spPr/>
    </dgm:pt>
    <dgm:pt modelId="{EA55FD76-7F63-4699-B030-8AF426F2D665}" type="pres">
      <dgm:prSet presAssocID="{C7373A79-0980-450A-A24D-D913313ECB7F}" presName="sp" presStyleCnt="0"/>
      <dgm:spPr/>
    </dgm:pt>
    <dgm:pt modelId="{6179F89E-F77D-4788-9E5F-0ECEB760379D}" type="pres">
      <dgm:prSet presAssocID="{9A2FF3A9-C0CF-4DF5-AC6E-AC0F7368CBFF}" presName="arrowAndChildren" presStyleCnt="0"/>
      <dgm:spPr/>
    </dgm:pt>
    <dgm:pt modelId="{F349D576-AA8E-4907-9F71-79FE6ADE96DB}" type="pres">
      <dgm:prSet presAssocID="{9A2FF3A9-C0CF-4DF5-AC6E-AC0F7368CBFF}" presName="parentTextArrow" presStyleLbl="node1" presStyleIdx="1" presStyleCnt="2"/>
      <dgm:spPr/>
    </dgm:pt>
  </dgm:ptLst>
  <dgm:cxnLst>
    <dgm:cxn modelId="{0054FF27-EECA-4A37-A324-385AE71B0E87}" srcId="{6FABA58F-8EF9-44E1-8D99-69140BA5D6A0}" destId="{9A2FF3A9-C0CF-4DF5-AC6E-AC0F7368CBFF}" srcOrd="0" destOrd="0" parTransId="{F2E5E758-9641-417B-949C-8C679FB956ED}" sibTransId="{C7373A79-0980-450A-A24D-D913313ECB7F}"/>
    <dgm:cxn modelId="{99ADEC42-1337-48F9-924D-4556216C66A0}" type="presOf" srcId="{9A2FF3A9-C0CF-4DF5-AC6E-AC0F7368CBFF}" destId="{F349D576-AA8E-4907-9F71-79FE6ADE96DB}" srcOrd="0" destOrd="0" presId="urn:microsoft.com/office/officeart/2005/8/layout/process4"/>
    <dgm:cxn modelId="{90E82E7E-8961-44DF-B774-81457B5737FF}" type="presOf" srcId="{32CE70F7-08E9-475D-BCA5-8BE44D50396A}" destId="{63572C29-E101-4F6E-88A3-42BB4FF9D584}" srcOrd="0" destOrd="0" presId="urn:microsoft.com/office/officeart/2005/8/layout/process4"/>
    <dgm:cxn modelId="{6D197BB8-CF58-487B-AA6C-032D2F8937F9}" type="presOf" srcId="{6FABA58F-8EF9-44E1-8D99-69140BA5D6A0}" destId="{35367EEA-AAF3-4AA9-BDCA-4322C102C9F8}" srcOrd="0" destOrd="0" presId="urn:microsoft.com/office/officeart/2005/8/layout/process4"/>
    <dgm:cxn modelId="{D35DEBF2-BB88-470A-825C-8EAE564CFA8A}" srcId="{6FABA58F-8EF9-44E1-8D99-69140BA5D6A0}" destId="{32CE70F7-08E9-475D-BCA5-8BE44D50396A}" srcOrd="1" destOrd="0" parTransId="{5A3917E4-CB24-48B6-B786-8F7EF64EC2CA}" sibTransId="{A06B6D57-EB99-4585-B1A1-D9D1825913D2}"/>
    <dgm:cxn modelId="{183D4ECA-5930-4765-93F5-80D40C173681}" type="presParOf" srcId="{35367EEA-AAF3-4AA9-BDCA-4322C102C9F8}" destId="{DC0E9AF8-906A-4536-A172-E904BDF63365}" srcOrd="0" destOrd="0" presId="urn:microsoft.com/office/officeart/2005/8/layout/process4"/>
    <dgm:cxn modelId="{D2721E24-3DB3-4F3C-9290-62C4BB743469}" type="presParOf" srcId="{DC0E9AF8-906A-4536-A172-E904BDF63365}" destId="{63572C29-E101-4F6E-88A3-42BB4FF9D584}" srcOrd="0" destOrd="0" presId="urn:microsoft.com/office/officeart/2005/8/layout/process4"/>
    <dgm:cxn modelId="{275FF6FB-602F-4332-9715-8A421ADE9B3F}" type="presParOf" srcId="{35367EEA-AAF3-4AA9-BDCA-4322C102C9F8}" destId="{EA55FD76-7F63-4699-B030-8AF426F2D665}" srcOrd="1" destOrd="0" presId="urn:microsoft.com/office/officeart/2005/8/layout/process4"/>
    <dgm:cxn modelId="{477C3FF1-9A8C-474A-850F-2B53047E3652}" type="presParOf" srcId="{35367EEA-AAF3-4AA9-BDCA-4322C102C9F8}" destId="{6179F89E-F77D-4788-9E5F-0ECEB760379D}" srcOrd="2" destOrd="0" presId="urn:microsoft.com/office/officeart/2005/8/layout/process4"/>
    <dgm:cxn modelId="{A6064C44-9C73-4974-B866-892A2A98E475}" type="presParOf" srcId="{6179F89E-F77D-4788-9E5F-0ECEB760379D}" destId="{F349D576-AA8E-4907-9F71-79FE6ADE96D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69E9A-5692-4375-9F70-BB0E6CF8A3E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1EDC383D-7CB6-4CDF-92F8-84436CF61ACA}">
      <dgm:prSet/>
      <dgm:spPr/>
      <dgm:t>
        <a:bodyPr/>
        <a:lstStyle/>
        <a:p>
          <a:pPr rtl="0"/>
          <a:r>
            <a:rPr lang="en-US">
              <a:solidFill>
                <a:schemeClr val="tx2"/>
              </a:solidFill>
              <a:latin typeface="Montserrat" panose="00000500000000000000" pitchFamily="2" charset="0"/>
            </a:rPr>
            <a:t>In North Carolina, </a:t>
          </a:r>
          <a:r>
            <a:rPr lang="en-US" b="1">
              <a:solidFill>
                <a:schemeClr val="tx2"/>
              </a:solidFill>
              <a:latin typeface="Montserrat" panose="00000500000000000000" pitchFamily="2" charset="0"/>
            </a:rPr>
            <a:t>26.8% </a:t>
          </a:r>
          <a:r>
            <a:rPr lang="en-US">
              <a:solidFill>
                <a:schemeClr val="tx2"/>
              </a:solidFill>
              <a:latin typeface="Montserrat" panose="00000500000000000000" pitchFamily="2" charset="0"/>
            </a:rPr>
            <a:t>of </a:t>
          </a:r>
          <a:r>
            <a:rPr lang="en-US" b="1">
              <a:solidFill>
                <a:schemeClr val="tx2"/>
              </a:solidFill>
              <a:latin typeface="Montserrat" panose="00000500000000000000" pitchFamily="2" charset="0"/>
            </a:rPr>
            <a:t>people 65</a:t>
          </a:r>
          <a:r>
            <a:rPr lang="en-US">
              <a:solidFill>
                <a:schemeClr val="tx2"/>
              </a:solidFill>
              <a:latin typeface="Montserrat" panose="00000500000000000000" pitchFamily="2" charset="0"/>
            </a:rPr>
            <a:t> and older </a:t>
          </a:r>
          <a:r>
            <a:rPr lang="en-US" b="1">
              <a:solidFill>
                <a:schemeClr val="tx2"/>
              </a:solidFill>
              <a:latin typeface="Montserrat" panose="00000500000000000000" pitchFamily="2" charset="0"/>
            </a:rPr>
            <a:t>live alone</a:t>
          </a:r>
          <a:r>
            <a:rPr lang="en-US">
              <a:solidFill>
                <a:schemeClr val="tx2"/>
              </a:solidFill>
              <a:latin typeface="Montserrat" panose="00000500000000000000" pitchFamily="2" charset="0"/>
            </a:rPr>
            <a:t> and are vulnerable to social isolation. </a:t>
          </a:r>
        </a:p>
      </dgm:t>
    </dgm:pt>
    <dgm:pt modelId="{C407A223-2061-43D1-8DF1-B58C18ADF40A}" type="parTrans" cxnId="{39799EBA-7138-4AA8-93FE-3C39114C212D}">
      <dgm:prSet/>
      <dgm:spPr/>
      <dgm:t>
        <a:bodyPr/>
        <a:lstStyle/>
        <a:p>
          <a:endParaRPr lang="en-US"/>
        </a:p>
      </dgm:t>
    </dgm:pt>
    <dgm:pt modelId="{98F5F920-4DFF-42EA-82FE-0120A4F5012A}" type="sibTrans" cxnId="{39799EBA-7138-4AA8-93FE-3C39114C212D}">
      <dgm:prSet/>
      <dgm:spPr/>
      <dgm:t>
        <a:bodyPr/>
        <a:lstStyle/>
        <a:p>
          <a:endParaRPr lang="en-US"/>
        </a:p>
      </dgm:t>
    </dgm:pt>
    <dgm:pt modelId="{EFAC7C60-2FB9-473A-BF37-835CAE728589}">
      <dgm:prSet/>
      <dgm:spPr/>
      <dgm:t>
        <a:bodyPr/>
        <a:lstStyle/>
        <a:p>
          <a:r>
            <a:rPr lang="en-US">
              <a:solidFill>
                <a:schemeClr val="tx2"/>
              </a:solidFill>
              <a:latin typeface="Montserrat" panose="00000500000000000000" pitchFamily="2" charset="0"/>
            </a:rPr>
            <a:t>Of the socially isolated population, </a:t>
          </a:r>
          <a:r>
            <a:rPr lang="en-US" b="1">
              <a:solidFill>
                <a:schemeClr val="tx2"/>
              </a:solidFill>
              <a:latin typeface="Montserrat" panose="00000500000000000000" pitchFamily="2" charset="0"/>
            </a:rPr>
            <a:t>21.4%</a:t>
          </a:r>
          <a:r>
            <a:rPr lang="en-US">
              <a:solidFill>
                <a:schemeClr val="tx2"/>
              </a:solidFill>
              <a:latin typeface="Montserrat" panose="00000500000000000000" pitchFamily="2" charset="0"/>
            </a:rPr>
            <a:t> of people aged 65 or older are part of </a:t>
          </a:r>
          <a:r>
            <a:rPr lang="en-US" b="1">
              <a:solidFill>
                <a:schemeClr val="tx2"/>
              </a:solidFill>
              <a:latin typeface="Montserrat" panose="00000500000000000000" pitchFamily="2" charset="0"/>
            </a:rPr>
            <a:t>a racial or ethnic minority population</a:t>
          </a:r>
          <a:r>
            <a:rPr lang="en-US">
              <a:solidFill>
                <a:schemeClr val="tx2"/>
              </a:solidFill>
              <a:latin typeface="Montserrat" panose="00000500000000000000" pitchFamily="2" charset="0"/>
            </a:rPr>
            <a:t>.</a:t>
          </a:r>
        </a:p>
      </dgm:t>
    </dgm:pt>
    <dgm:pt modelId="{348F60E4-36DA-4435-BEE5-087F22E86C65}" type="parTrans" cxnId="{A09ADF4C-03F7-48E7-B8BB-EA53CCE8120B}">
      <dgm:prSet/>
      <dgm:spPr/>
      <dgm:t>
        <a:bodyPr/>
        <a:lstStyle/>
        <a:p>
          <a:endParaRPr lang="en-US"/>
        </a:p>
      </dgm:t>
    </dgm:pt>
    <dgm:pt modelId="{F4821C60-1276-4763-9516-A003DABEE949}" type="sibTrans" cxnId="{A09ADF4C-03F7-48E7-B8BB-EA53CCE8120B}">
      <dgm:prSet/>
      <dgm:spPr/>
      <dgm:t>
        <a:bodyPr/>
        <a:lstStyle/>
        <a:p>
          <a:endParaRPr lang="en-US"/>
        </a:p>
      </dgm:t>
    </dgm:pt>
    <dgm:pt modelId="{3106BD53-A7E4-4708-B465-8BE9C5D2D315}" type="pres">
      <dgm:prSet presAssocID="{8BD69E9A-5692-4375-9F70-BB0E6CF8A3EB}" presName="vert0" presStyleCnt="0">
        <dgm:presLayoutVars>
          <dgm:dir/>
          <dgm:animOne val="branch"/>
          <dgm:animLvl val="lvl"/>
        </dgm:presLayoutVars>
      </dgm:prSet>
      <dgm:spPr/>
    </dgm:pt>
    <dgm:pt modelId="{118D3A57-76E8-4D38-9CE4-81F410A98EFA}" type="pres">
      <dgm:prSet presAssocID="{1EDC383D-7CB6-4CDF-92F8-84436CF61ACA}" presName="thickLine" presStyleLbl="alignNode1" presStyleIdx="0" presStyleCnt="2"/>
      <dgm:spPr/>
    </dgm:pt>
    <dgm:pt modelId="{EF0E5DAF-2095-4F5C-AE0E-3EB857144960}" type="pres">
      <dgm:prSet presAssocID="{1EDC383D-7CB6-4CDF-92F8-84436CF61ACA}" presName="horz1" presStyleCnt="0"/>
      <dgm:spPr/>
    </dgm:pt>
    <dgm:pt modelId="{CA80F696-7B3A-478F-8690-31FAC597C322}" type="pres">
      <dgm:prSet presAssocID="{1EDC383D-7CB6-4CDF-92F8-84436CF61ACA}" presName="tx1" presStyleLbl="revTx" presStyleIdx="0" presStyleCnt="2"/>
      <dgm:spPr/>
    </dgm:pt>
    <dgm:pt modelId="{E11719B4-F101-4BD1-8EAE-18361A3AD914}" type="pres">
      <dgm:prSet presAssocID="{1EDC383D-7CB6-4CDF-92F8-84436CF61ACA}" presName="vert1" presStyleCnt="0"/>
      <dgm:spPr/>
    </dgm:pt>
    <dgm:pt modelId="{29D71A23-34A0-433E-A094-2C7FF7343A34}" type="pres">
      <dgm:prSet presAssocID="{EFAC7C60-2FB9-473A-BF37-835CAE728589}" presName="thickLine" presStyleLbl="alignNode1" presStyleIdx="1" presStyleCnt="2" custLinFactNeighborX="-419" custLinFactNeighborY="-4208"/>
      <dgm:spPr>
        <a:ln>
          <a:solidFill>
            <a:schemeClr val="tx2"/>
          </a:solidFill>
        </a:ln>
      </dgm:spPr>
    </dgm:pt>
    <dgm:pt modelId="{D75B7A18-D92E-4EF9-BA95-DDE056FA1D0E}" type="pres">
      <dgm:prSet presAssocID="{EFAC7C60-2FB9-473A-BF37-835CAE728589}" presName="horz1" presStyleCnt="0"/>
      <dgm:spPr/>
    </dgm:pt>
    <dgm:pt modelId="{DADE70FC-CB37-48C7-B162-6FCD38F52D41}" type="pres">
      <dgm:prSet presAssocID="{EFAC7C60-2FB9-473A-BF37-835CAE728589}" presName="tx1" presStyleLbl="revTx" presStyleIdx="1" presStyleCnt="2" custLinFactNeighborX="-2541" custLinFactNeighborY="39779"/>
      <dgm:spPr/>
    </dgm:pt>
    <dgm:pt modelId="{92C26ADD-8388-4FA0-8D1F-6C5579BE934C}" type="pres">
      <dgm:prSet presAssocID="{EFAC7C60-2FB9-473A-BF37-835CAE728589}" presName="vert1" presStyleCnt="0"/>
      <dgm:spPr/>
    </dgm:pt>
  </dgm:ptLst>
  <dgm:cxnLst>
    <dgm:cxn modelId="{CCA92036-FDB6-46F1-A374-5519D1401FD4}" type="presOf" srcId="{8BD69E9A-5692-4375-9F70-BB0E6CF8A3EB}" destId="{3106BD53-A7E4-4708-B465-8BE9C5D2D315}" srcOrd="0" destOrd="0" presId="urn:microsoft.com/office/officeart/2008/layout/LinedList"/>
    <dgm:cxn modelId="{A09ADF4C-03F7-48E7-B8BB-EA53CCE8120B}" srcId="{8BD69E9A-5692-4375-9F70-BB0E6CF8A3EB}" destId="{EFAC7C60-2FB9-473A-BF37-835CAE728589}" srcOrd="1" destOrd="0" parTransId="{348F60E4-36DA-4435-BEE5-087F22E86C65}" sibTransId="{F4821C60-1276-4763-9516-A003DABEE949}"/>
    <dgm:cxn modelId="{39799EBA-7138-4AA8-93FE-3C39114C212D}" srcId="{8BD69E9A-5692-4375-9F70-BB0E6CF8A3EB}" destId="{1EDC383D-7CB6-4CDF-92F8-84436CF61ACA}" srcOrd="0" destOrd="0" parTransId="{C407A223-2061-43D1-8DF1-B58C18ADF40A}" sibTransId="{98F5F920-4DFF-42EA-82FE-0120A4F5012A}"/>
    <dgm:cxn modelId="{4A56E0BE-B87C-4FB8-8324-7BA102EC72CE}" type="presOf" srcId="{1EDC383D-7CB6-4CDF-92F8-84436CF61ACA}" destId="{CA80F696-7B3A-478F-8690-31FAC597C322}" srcOrd="0" destOrd="0" presId="urn:microsoft.com/office/officeart/2008/layout/LinedList"/>
    <dgm:cxn modelId="{DDDD0EF3-5FEA-49FE-AB57-F26F94DA265E}" type="presOf" srcId="{EFAC7C60-2FB9-473A-BF37-835CAE728589}" destId="{DADE70FC-CB37-48C7-B162-6FCD38F52D41}" srcOrd="0" destOrd="0" presId="urn:microsoft.com/office/officeart/2008/layout/LinedList"/>
    <dgm:cxn modelId="{8D3D683E-CDDD-4E27-8BD9-BB088B945001}" type="presParOf" srcId="{3106BD53-A7E4-4708-B465-8BE9C5D2D315}" destId="{118D3A57-76E8-4D38-9CE4-81F410A98EFA}" srcOrd="0" destOrd="0" presId="urn:microsoft.com/office/officeart/2008/layout/LinedList"/>
    <dgm:cxn modelId="{4FC8AF76-6019-433D-9C36-3B717C4B9268}" type="presParOf" srcId="{3106BD53-A7E4-4708-B465-8BE9C5D2D315}" destId="{EF0E5DAF-2095-4F5C-AE0E-3EB857144960}" srcOrd="1" destOrd="0" presId="urn:microsoft.com/office/officeart/2008/layout/LinedList"/>
    <dgm:cxn modelId="{EC094DCF-FAB6-43B6-AE8C-DEBD62D042E3}" type="presParOf" srcId="{EF0E5DAF-2095-4F5C-AE0E-3EB857144960}" destId="{CA80F696-7B3A-478F-8690-31FAC597C322}" srcOrd="0" destOrd="0" presId="urn:microsoft.com/office/officeart/2008/layout/LinedList"/>
    <dgm:cxn modelId="{304BEB1F-A649-4CB8-9A8C-587E83515C22}" type="presParOf" srcId="{EF0E5DAF-2095-4F5C-AE0E-3EB857144960}" destId="{E11719B4-F101-4BD1-8EAE-18361A3AD914}" srcOrd="1" destOrd="0" presId="urn:microsoft.com/office/officeart/2008/layout/LinedList"/>
    <dgm:cxn modelId="{5267A99F-7174-4F1F-88B2-A36D4DD541DF}" type="presParOf" srcId="{3106BD53-A7E4-4708-B465-8BE9C5D2D315}" destId="{29D71A23-34A0-433E-A094-2C7FF7343A34}" srcOrd="2" destOrd="0" presId="urn:microsoft.com/office/officeart/2008/layout/LinedList"/>
    <dgm:cxn modelId="{A3829479-83F0-4BE0-8B05-B6E89F1EA006}" type="presParOf" srcId="{3106BD53-A7E4-4708-B465-8BE9C5D2D315}" destId="{D75B7A18-D92E-4EF9-BA95-DDE056FA1D0E}" srcOrd="3" destOrd="0" presId="urn:microsoft.com/office/officeart/2008/layout/LinedList"/>
    <dgm:cxn modelId="{E2929709-7CA9-4030-9F74-EDEEA6466104}" type="presParOf" srcId="{D75B7A18-D92E-4EF9-BA95-DDE056FA1D0E}" destId="{DADE70FC-CB37-48C7-B162-6FCD38F52D41}" srcOrd="0" destOrd="0" presId="urn:microsoft.com/office/officeart/2008/layout/LinedList"/>
    <dgm:cxn modelId="{E0897E5B-747D-4F87-A207-AE4AFDDE08DA}" type="presParOf" srcId="{D75B7A18-D92E-4EF9-BA95-DDE056FA1D0E}" destId="{92C26ADD-8388-4FA0-8D1F-6C5579BE934C}" srcOrd="1" destOrd="0" presId="urn:microsoft.com/office/officeart/2008/layout/LinedList"/>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19FDC-5B83-4B73-B2F8-A511A6E897D1}"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D695C2CC-4105-459C-9AF8-C4309F1C646E}">
      <dgm:prSet/>
      <dgm:spPr/>
      <dgm:t>
        <a:bodyPr/>
        <a:lstStyle/>
        <a:p>
          <a:r>
            <a:rPr lang="en-US">
              <a:latin typeface="Montserrat" panose="00000500000000000000" pitchFamily="2" charset="0"/>
            </a:rPr>
            <a:t>Low-income adults</a:t>
          </a:r>
        </a:p>
      </dgm:t>
    </dgm:pt>
    <dgm:pt modelId="{D1A50F46-49A5-436A-8666-2C950035CE36}" type="parTrans" cxnId="{A4F63FC7-D34C-4592-97A5-67C32330BCD2}">
      <dgm:prSet/>
      <dgm:spPr/>
      <dgm:t>
        <a:bodyPr/>
        <a:lstStyle/>
        <a:p>
          <a:endParaRPr lang="en-US"/>
        </a:p>
      </dgm:t>
    </dgm:pt>
    <dgm:pt modelId="{850EAB20-FF92-41BC-BD24-CACA69C5FA10}" type="sibTrans" cxnId="{A4F63FC7-D34C-4592-97A5-67C32330BCD2}">
      <dgm:prSet/>
      <dgm:spPr/>
      <dgm:t>
        <a:bodyPr/>
        <a:lstStyle/>
        <a:p>
          <a:endParaRPr lang="en-US"/>
        </a:p>
      </dgm:t>
    </dgm:pt>
    <dgm:pt modelId="{993E916D-D963-4CA4-A9F2-87A056A4E536}">
      <dgm:prSet/>
      <dgm:spPr/>
      <dgm:t>
        <a:bodyPr/>
        <a:lstStyle/>
        <a:p>
          <a:r>
            <a:rPr lang="en-US">
              <a:latin typeface="Montserrat" panose="00000500000000000000" pitchFamily="2" charset="0"/>
            </a:rPr>
            <a:t>Young adults</a:t>
          </a:r>
        </a:p>
      </dgm:t>
    </dgm:pt>
    <dgm:pt modelId="{96EE7377-112F-4BF9-8EAC-DA4B28FFAD81}" type="parTrans" cxnId="{E500E770-D950-48BC-BD4C-FD59B51FF7E7}">
      <dgm:prSet/>
      <dgm:spPr/>
      <dgm:t>
        <a:bodyPr/>
        <a:lstStyle/>
        <a:p>
          <a:endParaRPr lang="en-US"/>
        </a:p>
      </dgm:t>
    </dgm:pt>
    <dgm:pt modelId="{69FCCF9D-3D32-46D4-99CC-81E8889A2EBE}" type="sibTrans" cxnId="{E500E770-D950-48BC-BD4C-FD59B51FF7E7}">
      <dgm:prSet/>
      <dgm:spPr/>
      <dgm:t>
        <a:bodyPr/>
        <a:lstStyle/>
        <a:p>
          <a:endParaRPr lang="en-US"/>
        </a:p>
      </dgm:t>
    </dgm:pt>
    <dgm:pt modelId="{CE8665B2-6908-4F42-84C9-8D675A09A27C}">
      <dgm:prSet/>
      <dgm:spPr/>
      <dgm:t>
        <a:bodyPr/>
        <a:lstStyle/>
        <a:p>
          <a:r>
            <a:rPr lang="en-US">
              <a:latin typeface="Montserrat" panose="00000500000000000000" pitchFamily="2" charset="0"/>
            </a:rPr>
            <a:t>Older adults</a:t>
          </a:r>
        </a:p>
      </dgm:t>
    </dgm:pt>
    <dgm:pt modelId="{70E0E687-7349-4BD8-A0E1-ABBE00F191F1}" type="parTrans" cxnId="{1BB5BE68-7AB6-4EF7-A28E-47BF408D13B0}">
      <dgm:prSet/>
      <dgm:spPr/>
      <dgm:t>
        <a:bodyPr/>
        <a:lstStyle/>
        <a:p>
          <a:endParaRPr lang="en-US"/>
        </a:p>
      </dgm:t>
    </dgm:pt>
    <dgm:pt modelId="{57FE8E55-1A52-4276-BD72-7B6BA7A1784C}" type="sibTrans" cxnId="{1BB5BE68-7AB6-4EF7-A28E-47BF408D13B0}">
      <dgm:prSet/>
      <dgm:spPr/>
      <dgm:t>
        <a:bodyPr/>
        <a:lstStyle/>
        <a:p>
          <a:endParaRPr lang="en-US"/>
        </a:p>
      </dgm:t>
    </dgm:pt>
    <dgm:pt modelId="{F7EEBFBA-FFFD-43C1-AE85-6183E1DD19CF}">
      <dgm:prSet/>
      <dgm:spPr/>
      <dgm:t>
        <a:bodyPr/>
        <a:lstStyle/>
        <a:p>
          <a:r>
            <a:rPr lang="en-US">
              <a:latin typeface="Montserrat" panose="00000500000000000000" pitchFamily="2" charset="0"/>
            </a:rPr>
            <a:t>Adults living alone</a:t>
          </a:r>
        </a:p>
      </dgm:t>
    </dgm:pt>
    <dgm:pt modelId="{B178C18D-F276-4629-A1AE-D4088513B2F0}" type="parTrans" cxnId="{F8431343-74B9-415E-B0F3-B39B394A26E5}">
      <dgm:prSet/>
      <dgm:spPr/>
      <dgm:t>
        <a:bodyPr/>
        <a:lstStyle/>
        <a:p>
          <a:endParaRPr lang="en-US"/>
        </a:p>
      </dgm:t>
    </dgm:pt>
    <dgm:pt modelId="{717320DB-C163-44C1-9329-2EA3A6D008EC}" type="sibTrans" cxnId="{F8431343-74B9-415E-B0F3-B39B394A26E5}">
      <dgm:prSet/>
      <dgm:spPr/>
      <dgm:t>
        <a:bodyPr/>
        <a:lstStyle/>
        <a:p>
          <a:endParaRPr lang="en-US"/>
        </a:p>
      </dgm:t>
    </dgm:pt>
    <dgm:pt modelId="{46FA3618-8524-4D0C-9F7B-72554DF21223}">
      <dgm:prSet/>
      <dgm:spPr/>
      <dgm:t>
        <a:bodyPr/>
        <a:lstStyle/>
        <a:p>
          <a:r>
            <a:rPr lang="en-US">
              <a:latin typeface="Montserrat" panose="00000500000000000000" pitchFamily="2" charset="0"/>
            </a:rPr>
            <a:t>People with chronic diseases and disabilities</a:t>
          </a:r>
        </a:p>
      </dgm:t>
    </dgm:pt>
    <dgm:pt modelId="{E07BA019-E6D2-4181-82FC-B5B6DEC30457}" type="parTrans" cxnId="{37B7A5D0-4FFB-4242-85CC-6158201C5579}">
      <dgm:prSet/>
      <dgm:spPr/>
      <dgm:t>
        <a:bodyPr/>
        <a:lstStyle/>
        <a:p>
          <a:endParaRPr lang="en-US"/>
        </a:p>
      </dgm:t>
    </dgm:pt>
    <dgm:pt modelId="{1DF7A574-ED53-42C2-9C2E-9D4B6836D848}" type="sibTrans" cxnId="{37B7A5D0-4FFB-4242-85CC-6158201C5579}">
      <dgm:prSet/>
      <dgm:spPr/>
      <dgm:t>
        <a:bodyPr/>
        <a:lstStyle/>
        <a:p>
          <a:endParaRPr lang="en-US"/>
        </a:p>
      </dgm:t>
    </dgm:pt>
    <dgm:pt modelId="{55321E36-FD28-4546-BD46-5B54DABCAE68}">
      <dgm:prSet/>
      <dgm:spPr/>
      <dgm:t>
        <a:bodyPr/>
        <a:lstStyle/>
        <a:p>
          <a:r>
            <a:rPr lang="en-US">
              <a:latin typeface="Montserrat" panose="00000500000000000000" pitchFamily="2" charset="0"/>
            </a:rPr>
            <a:t>Immigrants</a:t>
          </a:r>
        </a:p>
      </dgm:t>
    </dgm:pt>
    <dgm:pt modelId="{479B99C8-4B5A-4D50-A76C-DD8303305C9B}" type="parTrans" cxnId="{F16311B4-D4E7-40A9-8171-CF13A08A8A24}">
      <dgm:prSet/>
      <dgm:spPr/>
      <dgm:t>
        <a:bodyPr/>
        <a:lstStyle/>
        <a:p>
          <a:endParaRPr lang="en-US"/>
        </a:p>
      </dgm:t>
    </dgm:pt>
    <dgm:pt modelId="{9E14C5CF-445B-4C8E-ACF7-8ADF72118CA4}" type="sibTrans" cxnId="{F16311B4-D4E7-40A9-8171-CF13A08A8A24}">
      <dgm:prSet/>
      <dgm:spPr/>
      <dgm:t>
        <a:bodyPr/>
        <a:lstStyle/>
        <a:p>
          <a:endParaRPr lang="en-US"/>
        </a:p>
      </dgm:t>
    </dgm:pt>
    <dgm:pt modelId="{AA4FAE7A-1320-4DFD-A902-89A30A6E146D}">
      <dgm:prSet/>
      <dgm:spPr/>
      <dgm:t>
        <a:bodyPr/>
        <a:lstStyle/>
        <a:p>
          <a:r>
            <a:rPr lang="en-US"/>
            <a:t>Individuals who identify as lesbian, gay, bisexual, transgender, and </a:t>
          </a:r>
          <a:r>
            <a:rPr lang="en-US">
              <a:latin typeface="Montserrat" panose="00000500000000000000" pitchFamily="2" charset="0"/>
            </a:rPr>
            <a:t>questioning</a:t>
          </a:r>
          <a:r>
            <a:rPr lang="en-US"/>
            <a:t> (or queer</a:t>
          </a:r>
          <a:r>
            <a:rPr lang="en-US">
              <a:latin typeface="Arial" panose="020B0604020202020204"/>
            </a:rPr>
            <a:t>)</a:t>
          </a:r>
          <a:endParaRPr lang="en-US"/>
        </a:p>
      </dgm:t>
    </dgm:pt>
    <dgm:pt modelId="{DE756F34-BC8A-4206-AD56-E51ECB404CB2}" type="parTrans" cxnId="{1BDA7C88-B2EE-436B-890B-59D461E3E913}">
      <dgm:prSet/>
      <dgm:spPr/>
      <dgm:t>
        <a:bodyPr/>
        <a:lstStyle/>
        <a:p>
          <a:endParaRPr lang="en-US"/>
        </a:p>
      </dgm:t>
    </dgm:pt>
    <dgm:pt modelId="{A2E4D7C0-AD66-47F0-9C2C-9924F1449D9C}" type="sibTrans" cxnId="{1BDA7C88-B2EE-436B-890B-59D461E3E913}">
      <dgm:prSet/>
      <dgm:spPr/>
      <dgm:t>
        <a:bodyPr/>
        <a:lstStyle/>
        <a:p>
          <a:endParaRPr lang="en-US"/>
        </a:p>
      </dgm:t>
    </dgm:pt>
    <dgm:pt modelId="{EEB0288B-07A6-4C33-B70B-BE5DCFCCA369}" type="pres">
      <dgm:prSet presAssocID="{D5719FDC-5B83-4B73-B2F8-A511A6E897D1}" presName="Name0" presStyleCnt="0">
        <dgm:presLayoutVars>
          <dgm:dir/>
          <dgm:animLvl val="lvl"/>
          <dgm:resizeHandles val="exact"/>
        </dgm:presLayoutVars>
      </dgm:prSet>
      <dgm:spPr/>
    </dgm:pt>
    <dgm:pt modelId="{18057C4A-6A64-47B0-8B87-A3D7C2F9BEB4}" type="pres">
      <dgm:prSet presAssocID="{AA4FAE7A-1320-4DFD-A902-89A30A6E146D}" presName="boxAndChildren" presStyleCnt="0"/>
      <dgm:spPr/>
    </dgm:pt>
    <dgm:pt modelId="{949972B6-84FA-45EE-900A-A1CC4DB1B87F}" type="pres">
      <dgm:prSet presAssocID="{AA4FAE7A-1320-4DFD-A902-89A30A6E146D}" presName="parentTextBox" presStyleLbl="node1" presStyleIdx="0" presStyleCnt="7"/>
      <dgm:spPr/>
    </dgm:pt>
    <dgm:pt modelId="{0BACB195-37EF-4A35-A12A-41D1F30C8122}" type="pres">
      <dgm:prSet presAssocID="{9E14C5CF-445B-4C8E-ACF7-8ADF72118CA4}" presName="sp" presStyleCnt="0"/>
      <dgm:spPr/>
    </dgm:pt>
    <dgm:pt modelId="{5EA412E3-8D10-48DB-8158-96CD9190D3F1}" type="pres">
      <dgm:prSet presAssocID="{55321E36-FD28-4546-BD46-5B54DABCAE68}" presName="arrowAndChildren" presStyleCnt="0"/>
      <dgm:spPr/>
    </dgm:pt>
    <dgm:pt modelId="{A0FD980C-BFAA-491A-BBBB-39AD980B6305}" type="pres">
      <dgm:prSet presAssocID="{55321E36-FD28-4546-BD46-5B54DABCAE68}" presName="parentTextArrow" presStyleLbl="node1" presStyleIdx="1" presStyleCnt="7"/>
      <dgm:spPr/>
    </dgm:pt>
    <dgm:pt modelId="{344776AF-BE11-4941-BF22-AFF39E526019}" type="pres">
      <dgm:prSet presAssocID="{1DF7A574-ED53-42C2-9C2E-9D4B6836D848}" presName="sp" presStyleCnt="0"/>
      <dgm:spPr/>
    </dgm:pt>
    <dgm:pt modelId="{EC184815-CA8F-48AA-8466-59DECC95B94D}" type="pres">
      <dgm:prSet presAssocID="{46FA3618-8524-4D0C-9F7B-72554DF21223}" presName="arrowAndChildren" presStyleCnt="0"/>
      <dgm:spPr/>
    </dgm:pt>
    <dgm:pt modelId="{40C62431-31BD-4AE4-B76F-8B98B1DC9912}" type="pres">
      <dgm:prSet presAssocID="{46FA3618-8524-4D0C-9F7B-72554DF21223}" presName="parentTextArrow" presStyleLbl="node1" presStyleIdx="2" presStyleCnt="7"/>
      <dgm:spPr/>
    </dgm:pt>
    <dgm:pt modelId="{1982984C-26F6-4023-8C27-703ECD0BDBCB}" type="pres">
      <dgm:prSet presAssocID="{717320DB-C163-44C1-9329-2EA3A6D008EC}" presName="sp" presStyleCnt="0"/>
      <dgm:spPr/>
    </dgm:pt>
    <dgm:pt modelId="{3C2AB8E1-D7D6-4376-836E-D036D24946CA}" type="pres">
      <dgm:prSet presAssocID="{F7EEBFBA-FFFD-43C1-AE85-6183E1DD19CF}" presName="arrowAndChildren" presStyleCnt="0"/>
      <dgm:spPr/>
    </dgm:pt>
    <dgm:pt modelId="{3FB0E428-75A3-4E98-8921-1D65CE095504}" type="pres">
      <dgm:prSet presAssocID="{F7EEBFBA-FFFD-43C1-AE85-6183E1DD19CF}" presName="parentTextArrow" presStyleLbl="node1" presStyleIdx="3" presStyleCnt="7"/>
      <dgm:spPr/>
    </dgm:pt>
    <dgm:pt modelId="{613702B5-15E3-4407-9725-A727B3CA7763}" type="pres">
      <dgm:prSet presAssocID="{57FE8E55-1A52-4276-BD72-7B6BA7A1784C}" presName="sp" presStyleCnt="0"/>
      <dgm:spPr/>
    </dgm:pt>
    <dgm:pt modelId="{492524B8-5085-4044-B71C-CDD5DFEF4253}" type="pres">
      <dgm:prSet presAssocID="{CE8665B2-6908-4F42-84C9-8D675A09A27C}" presName="arrowAndChildren" presStyleCnt="0"/>
      <dgm:spPr/>
    </dgm:pt>
    <dgm:pt modelId="{B3C20101-072B-4BFC-AE88-4F7D7128F264}" type="pres">
      <dgm:prSet presAssocID="{CE8665B2-6908-4F42-84C9-8D675A09A27C}" presName="parentTextArrow" presStyleLbl="node1" presStyleIdx="4" presStyleCnt="7"/>
      <dgm:spPr/>
    </dgm:pt>
    <dgm:pt modelId="{367D7062-531D-4641-A301-4AD365E2D8B1}" type="pres">
      <dgm:prSet presAssocID="{69FCCF9D-3D32-46D4-99CC-81E8889A2EBE}" presName="sp" presStyleCnt="0"/>
      <dgm:spPr/>
    </dgm:pt>
    <dgm:pt modelId="{2788CC2B-2085-456A-8E38-B2B587078BA7}" type="pres">
      <dgm:prSet presAssocID="{993E916D-D963-4CA4-A9F2-87A056A4E536}" presName="arrowAndChildren" presStyleCnt="0"/>
      <dgm:spPr/>
    </dgm:pt>
    <dgm:pt modelId="{0FCC8738-1A6E-47A9-A335-4821023427CD}" type="pres">
      <dgm:prSet presAssocID="{993E916D-D963-4CA4-A9F2-87A056A4E536}" presName="parentTextArrow" presStyleLbl="node1" presStyleIdx="5" presStyleCnt="7"/>
      <dgm:spPr/>
    </dgm:pt>
    <dgm:pt modelId="{1E0CC590-1307-4D03-99D8-C79E17EEC46E}" type="pres">
      <dgm:prSet presAssocID="{850EAB20-FF92-41BC-BD24-CACA69C5FA10}" presName="sp" presStyleCnt="0"/>
      <dgm:spPr/>
    </dgm:pt>
    <dgm:pt modelId="{177ECABB-4818-4D16-96ED-B2E75B7F6047}" type="pres">
      <dgm:prSet presAssocID="{D695C2CC-4105-459C-9AF8-C4309F1C646E}" presName="arrowAndChildren" presStyleCnt="0"/>
      <dgm:spPr/>
    </dgm:pt>
    <dgm:pt modelId="{F55AFD2D-B4D8-4AE6-99AF-334B5E64EBE7}" type="pres">
      <dgm:prSet presAssocID="{D695C2CC-4105-459C-9AF8-C4309F1C646E}" presName="parentTextArrow" presStyleLbl="node1" presStyleIdx="6" presStyleCnt="7" custLinFactNeighborX="-218"/>
      <dgm:spPr/>
    </dgm:pt>
  </dgm:ptLst>
  <dgm:cxnLst>
    <dgm:cxn modelId="{44EEC20B-6D92-4712-8CB7-B088BBD55E9D}" type="presOf" srcId="{993E916D-D963-4CA4-A9F2-87A056A4E536}" destId="{0FCC8738-1A6E-47A9-A335-4821023427CD}" srcOrd="0" destOrd="0" presId="urn:microsoft.com/office/officeart/2005/8/layout/process4"/>
    <dgm:cxn modelId="{8E62F40D-3DDD-4F69-9586-4F83186E8CB8}" type="presOf" srcId="{CE8665B2-6908-4F42-84C9-8D675A09A27C}" destId="{B3C20101-072B-4BFC-AE88-4F7D7128F264}" srcOrd="0" destOrd="0" presId="urn:microsoft.com/office/officeart/2005/8/layout/process4"/>
    <dgm:cxn modelId="{137AC921-9A7F-404A-BA8A-03836EFDAA03}" type="presOf" srcId="{F7EEBFBA-FFFD-43C1-AE85-6183E1DD19CF}" destId="{3FB0E428-75A3-4E98-8921-1D65CE095504}" srcOrd="0" destOrd="0" presId="urn:microsoft.com/office/officeart/2005/8/layout/process4"/>
    <dgm:cxn modelId="{240E3B27-EB43-4BF9-8265-8D17EC0E49D2}" type="presOf" srcId="{D695C2CC-4105-459C-9AF8-C4309F1C646E}" destId="{F55AFD2D-B4D8-4AE6-99AF-334B5E64EBE7}" srcOrd="0" destOrd="0" presId="urn:microsoft.com/office/officeart/2005/8/layout/process4"/>
    <dgm:cxn modelId="{9EE7A13D-6244-409A-A927-1255C61678AF}" type="presOf" srcId="{D5719FDC-5B83-4B73-B2F8-A511A6E897D1}" destId="{EEB0288B-07A6-4C33-B70B-BE5DCFCCA369}" srcOrd="0" destOrd="0" presId="urn:microsoft.com/office/officeart/2005/8/layout/process4"/>
    <dgm:cxn modelId="{2DCBDE40-E4D8-42DE-91A1-0CC8CFE32D41}" type="presOf" srcId="{55321E36-FD28-4546-BD46-5B54DABCAE68}" destId="{A0FD980C-BFAA-491A-BBBB-39AD980B6305}" srcOrd="0" destOrd="0" presId="urn:microsoft.com/office/officeart/2005/8/layout/process4"/>
    <dgm:cxn modelId="{6E3A8E61-DA34-4F24-937C-3CFC28ADF0DB}" type="presOf" srcId="{AA4FAE7A-1320-4DFD-A902-89A30A6E146D}" destId="{949972B6-84FA-45EE-900A-A1CC4DB1B87F}" srcOrd="0" destOrd="0" presId="urn:microsoft.com/office/officeart/2005/8/layout/process4"/>
    <dgm:cxn modelId="{F8431343-74B9-415E-B0F3-B39B394A26E5}" srcId="{D5719FDC-5B83-4B73-B2F8-A511A6E897D1}" destId="{F7EEBFBA-FFFD-43C1-AE85-6183E1DD19CF}" srcOrd="3" destOrd="0" parTransId="{B178C18D-F276-4629-A1AE-D4088513B2F0}" sibTransId="{717320DB-C163-44C1-9329-2EA3A6D008EC}"/>
    <dgm:cxn modelId="{1BB5BE68-7AB6-4EF7-A28E-47BF408D13B0}" srcId="{D5719FDC-5B83-4B73-B2F8-A511A6E897D1}" destId="{CE8665B2-6908-4F42-84C9-8D675A09A27C}" srcOrd="2" destOrd="0" parTransId="{70E0E687-7349-4BD8-A0E1-ABBE00F191F1}" sibTransId="{57FE8E55-1A52-4276-BD72-7B6BA7A1784C}"/>
    <dgm:cxn modelId="{E500E770-D950-48BC-BD4C-FD59B51FF7E7}" srcId="{D5719FDC-5B83-4B73-B2F8-A511A6E897D1}" destId="{993E916D-D963-4CA4-A9F2-87A056A4E536}" srcOrd="1" destOrd="0" parTransId="{96EE7377-112F-4BF9-8EAC-DA4B28FFAD81}" sibTransId="{69FCCF9D-3D32-46D4-99CC-81E8889A2EBE}"/>
    <dgm:cxn modelId="{1BDA7C88-B2EE-436B-890B-59D461E3E913}" srcId="{D5719FDC-5B83-4B73-B2F8-A511A6E897D1}" destId="{AA4FAE7A-1320-4DFD-A902-89A30A6E146D}" srcOrd="6" destOrd="0" parTransId="{DE756F34-BC8A-4206-AD56-E51ECB404CB2}" sibTransId="{A2E4D7C0-AD66-47F0-9C2C-9924F1449D9C}"/>
    <dgm:cxn modelId="{F16311B4-D4E7-40A9-8171-CF13A08A8A24}" srcId="{D5719FDC-5B83-4B73-B2F8-A511A6E897D1}" destId="{55321E36-FD28-4546-BD46-5B54DABCAE68}" srcOrd="5" destOrd="0" parTransId="{479B99C8-4B5A-4D50-A76C-DD8303305C9B}" sibTransId="{9E14C5CF-445B-4C8E-ACF7-8ADF72118CA4}"/>
    <dgm:cxn modelId="{D851ACC0-5335-45E6-92B6-099270770516}" type="presOf" srcId="{46FA3618-8524-4D0C-9F7B-72554DF21223}" destId="{40C62431-31BD-4AE4-B76F-8B98B1DC9912}" srcOrd="0" destOrd="0" presId="urn:microsoft.com/office/officeart/2005/8/layout/process4"/>
    <dgm:cxn modelId="{A4F63FC7-D34C-4592-97A5-67C32330BCD2}" srcId="{D5719FDC-5B83-4B73-B2F8-A511A6E897D1}" destId="{D695C2CC-4105-459C-9AF8-C4309F1C646E}" srcOrd="0" destOrd="0" parTransId="{D1A50F46-49A5-436A-8666-2C950035CE36}" sibTransId="{850EAB20-FF92-41BC-BD24-CACA69C5FA10}"/>
    <dgm:cxn modelId="{37B7A5D0-4FFB-4242-85CC-6158201C5579}" srcId="{D5719FDC-5B83-4B73-B2F8-A511A6E897D1}" destId="{46FA3618-8524-4D0C-9F7B-72554DF21223}" srcOrd="4" destOrd="0" parTransId="{E07BA019-E6D2-4181-82FC-B5B6DEC30457}" sibTransId="{1DF7A574-ED53-42C2-9C2E-9D4B6836D848}"/>
    <dgm:cxn modelId="{4D785451-B0BD-481D-80DF-2D1E054CBFA7}" type="presParOf" srcId="{EEB0288B-07A6-4C33-B70B-BE5DCFCCA369}" destId="{18057C4A-6A64-47B0-8B87-A3D7C2F9BEB4}" srcOrd="0" destOrd="0" presId="urn:microsoft.com/office/officeart/2005/8/layout/process4"/>
    <dgm:cxn modelId="{CB7A7CAD-3D6A-480A-A36F-B93DEECAA3A5}" type="presParOf" srcId="{18057C4A-6A64-47B0-8B87-A3D7C2F9BEB4}" destId="{949972B6-84FA-45EE-900A-A1CC4DB1B87F}" srcOrd="0" destOrd="0" presId="urn:microsoft.com/office/officeart/2005/8/layout/process4"/>
    <dgm:cxn modelId="{B17D7114-682A-4D3E-ACDD-64A3BA2D80FD}" type="presParOf" srcId="{EEB0288B-07A6-4C33-B70B-BE5DCFCCA369}" destId="{0BACB195-37EF-4A35-A12A-41D1F30C8122}" srcOrd="1" destOrd="0" presId="urn:microsoft.com/office/officeart/2005/8/layout/process4"/>
    <dgm:cxn modelId="{0D84BF17-3CAD-4613-B0DF-9DDD62FE4A72}" type="presParOf" srcId="{EEB0288B-07A6-4C33-B70B-BE5DCFCCA369}" destId="{5EA412E3-8D10-48DB-8158-96CD9190D3F1}" srcOrd="2" destOrd="0" presId="urn:microsoft.com/office/officeart/2005/8/layout/process4"/>
    <dgm:cxn modelId="{65865282-BBD6-44B5-9D8C-EB48F08A1EB0}" type="presParOf" srcId="{5EA412E3-8D10-48DB-8158-96CD9190D3F1}" destId="{A0FD980C-BFAA-491A-BBBB-39AD980B6305}" srcOrd="0" destOrd="0" presId="urn:microsoft.com/office/officeart/2005/8/layout/process4"/>
    <dgm:cxn modelId="{21E5F5E2-6D43-424E-A6E4-D568773AEDEA}" type="presParOf" srcId="{EEB0288B-07A6-4C33-B70B-BE5DCFCCA369}" destId="{344776AF-BE11-4941-BF22-AFF39E526019}" srcOrd="3" destOrd="0" presId="urn:microsoft.com/office/officeart/2005/8/layout/process4"/>
    <dgm:cxn modelId="{76A6592E-6272-4657-B1B0-0C62D7A736D8}" type="presParOf" srcId="{EEB0288B-07A6-4C33-B70B-BE5DCFCCA369}" destId="{EC184815-CA8F-48AA-8466-59DECC95B94D}" srcOrd="4" destOrd="0" presId="urn:microsoft.com/office/officeart/2005/8/layout/process4"/>
    <dgm:cxn modelId="{6FBF3612-FC9C-42A2-A0F0-5B71E67F9A27}" type="presParOf" srcId="{EC184815-CA8F-48AA-8466-59DECC95B94D}" destId="{40C62431-31BD-4AE4-B76F-8B98B1DC9912}" srcOrd="0" destOrd="0" presId="urn:microsoft.com/office/officeart/2005/8/layout/process4"/>
    <dgm:cxn modelId="{284A4138-CDAA-442F-9405-357F0829B532}" type="presParOf" srcId="{EEB0288B-07A6-4C33-B70B-BE5DCFCCA369}" destId="{1982984C-26F6-4023-8C27-703ECD0BDBCB}" srcOrd="5" destOrd="0" presId="urn:microsoft.com/office/officeart/2005/8/layout/process4"/>
    <dgm:cxn modelId="{20F5B821-9ACC-464D-9538-1506A918ADF7}" type="presParOf" srcId="{EEB0288B-07A6-4C33-B70B-BE5DCFCCA369}" destId="{3C2AB8E1-D7D6-4376-836E-D036D24946CA}" srcOrd="6" destOrd="0" presId="urn:microsoft.com/office/officeart/2005/8/layout/process4"/>
    <dgm:cxn modelId="{CADCF257-0266-4E2D-8B45-4202F0F26A54}" type="presParOf" srcId="{3C2AB8E1-D7D6-4376-836E-D036D24946CA}" destId="{3FB0E428-75A3-4E98-8921-1D65CE095504}" srcOrd="0" destOrd="0" presId="urn:microsoft.com/office/officeart/2005/8/layout/process4"/>
    <dgm:cxn modelId="{EFCB8F5D-0757-4FDC-9316-D446657E85D9}" type="presParOf" srcId="{EEB0288B-07A6-4C33-B70B-BE5DCFCCA369}" destId="{613702B5-15E3-4407-9725-A727B3CA7763}" srcOrd="7" destOrd="0" presId="urn:microsoft.com/office/officeart/2005/8/layout/process4"/>
    <dgm:cxn modelId="{2746E7E0-F96D-404D-A590-0EE5A8248FE4}" type="presParOf" srcId="{EEB0288B-07A6-4C33-B70B-BE5DCFCCA369}" destId="{492524B8-5085-4044-B71C-CDD5DFEF4253}" srcOrd="8" destOrd="0" presId="urn:microsoft.com/office/officeart/2005/8/layout/process4"/>
    <dgm:cxn modelId="{FB333883-4EFA-4ED7-AD51-3BE73DAF4BCC}" type="presParOf" srcId="{492524B8-5085-4044-B71C-CDD5DFEF4253}" destId="{B3C20101-072B-4BFC-AE88-4F7D7128F264}" srcOrd="0" destOrd="0" presId="urn:microsoft.com/office/officeart/2005/8/layout/process4"/>
    <dgm:cxn modelId="{9ED6C3AF-319A-4A3A-A5E9-16E91B5A96CA}" type="presParOf" srcId="{EEB0288B-07A6-4C33-B70B-BE5DCFCCA369}" destId="{367D7062-531D-4641-A301-4AD365E2D8B1}" srcOrd="9" destOrd="0" presId="urn:microsoft.com/office/officeart/2005/8/layout/process4"/>
    <dgm:cxn modelId="{84993930-F19E-47ED-BB06-F195D706A78D}" type="presParOf" srcId="{EEB0288B-07A6-4C33-B70B-BE5DCFCCA369}" destId="{2788CC2B-2085-456A-8E38-B2B587078BA7}" srcOrd="10" destOrd="0" presId="urn:microsoft.com/office/officeart/2005/8/layout/process4"/>
    <dgm:cxn modelId="{64101E40-197C-4E0D-BAE8-02153E3E7548}" type="presParOf" srcId="{2788CC2B-2085-456A-8E38-B2B587078BA7}" destId="{0FCC8738-1A6E-47A9-A335-4821023427CD}" srcOrd="0" destOrd="0" presId="urn:microsoft.com/office/officeart/2005/8/layout/process4"/>
    <dgm:cxn modelId="{FCDB9402-D8CF-4E4B-BBD4-C767BE343470}" type="presParOf" srcId="{EEB0288B-07A6-4C33-B70B-BE5DCFCCA369}" destId="{1E0CC590-1307-4D03-99D8-C79E17EEC46E}" srcOrd="11" destOrd="0" presId="urn:microsoft.com/office/officeart/2005/8/layout/process4"/>
    <dgm:cxn modelId="{9C4FD93E-C108-44E3-B331-043C1A0DCC3E}" type="presParOf" srcId="{EEB0288B-07A6-4C33-B70B-BE5DCFCCA369}" destId="{177ECABB-4818-4D16-96ED-B2E75B7F6047}" srcOrd="12" destOrd="0" presId="urn:microsoft.com/office/officeart/2005/8/layout/process4"/>
    <dgm:cxn modelId="{6C787FE0-7591-4640-A0E3-6FF6390B4925}" type="presParOf" srcId="{177ECABB-4818-4D16-96ED-B2E75B7F6047}" destId="{F55AFD2D-B4D8-4AE6-99AF-334B5E64EBE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E4F4F2-E09C-42C8-A320-AC5DE2EF4D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5EE44D-17F7-49E2-BC83-943E6684227F}">
      <dgm:prSet/>
      <dgm:spPr/>
      <dgm:t>
        <a:bodyPr/>
        <a:lstStyle/>
        <a:p>
          <a:pPr rtl="0"/>
          <a:r>
            <a:rPr lang="en-US" b="1">
              <a:latin typeface="Montserrat" panose="00000500000000000000" pitchFamily="2" charset="0"/>
            </a:rPr>
            <a:t>Live alone </a:t>
          </a:r>
        </a:p>
      </dgm:t>
    </dgm:pt>
    <dgm:pt modelId="{77522A95-ACA1-439D-AB17-58ECC1766DD9}" type="parTrans" cxnId="{0F77FE71-9C52-49F9-9BF0-896BC18A3598}">
      <dgm:prSet/>
      <dgm:spPr/>
      <dgm:t>
        <a:bodyPr/>
        <a:lstStyle/>
        <a:p>
          <a:endParaRPr lang="en-US"/>
        </a:p>
      </dgm:t>
    </dgm:pt>
    <dgm:pt modelId="{907E71EC-2513-4312-B548-8B06F244ED36}" type="sibTrans" cxnId="{0F77FE71-9C52-49F9-9BF0-896BC18A3598}">
      <dgm:prSet/>
      <dgm:spPr/>
      <dgm:t>
        <a:bodyPr/>
        <a:lstStyle/>
        <a:p>
          <a:endParaRPr lang="en-US"/>
        </a:p>
      </dgm:t>
    </dgm:pt>
    <dgm:pt modelId="{10267BEE-9E1B-4E01-BA0D-F2FA6F8D2C92}">
      <dgm:prSet/>
      <dgm:spPr/>
      <dgm:t>
        <a:bodyPr/>
        <a:lstStyle/>
        <a:p>
          <a:pPr rtl="0"/>
          <a:r>
            <a:rPr lang="en-US" b="1">
              <a:latin typeface="Montserrat" panose="00000500000000000000" pitchFamily="2" charset="0"/>
            </a:rPr>
            <a:t>Can’t leave your home </a:t>
          </a:r>
        </a:p>
      </dgm:t>
    </dgm:pt>
    <dgm:pt modelId="{F1E1E4F8-DC1F-4BB5-9F5E-45843A71F87E}" type="parTrans" cxnId="{5114D79A-ACAE-4A18-B661-6EC071C55079}">
      <dgm:prSet/>
      <dgm:spPr/>
      <dgm:t>
        <a:bodyPr/>
        <a:lstStyle/>
        <a:p>
          <a:endParaRPr lang="en-US"/>
        </a:p>
      </dgm:t>
    </dgm:pt>
    <dgm:pt modelId="{A1D22588-B785-4BF0-AD6E-D716244A7F27}" type="sibTrans" cxnId="{5114D79A-ACAE-4A18-B661-6EC071C55079}">
      <dgm:prSet/>
      <dgm:spPr/>
      <dgm:t>
        <a:bodyPr/>
        <a:lstStyle/>
        <a:p>
          <a:endParaRPr lang="en-US"/>
        </a:p>
      </dgm:t>
    </dgm:pt>
    <dgm:pt modelId="{D5412706-6375-4950-A1EC-3E889C917A24}">
      <dgm:prSet/>
      <dgm:spPr/>
      <dgm:t>
        <a:bodyPr/>
        <a:lstStyle/>
        <a:p>
          <a:pPr rtl="0"/>
          <a:r>
            <a:rPr lang="en-US" b="1">
              <a:latin typeface="Montserrat" panose="00000500000000000000" pitchFamily="2" charset="0"/>
            </a:rPr>
            <a:t>Had a major loss or life change, such as the death of a spouse or partner, or retirement </a:t>
          </a:r>
        </a:p>
      </dgm:t>
    </dgm:pt>
    <dgm:pt modelId="{845BE230-B676-4093-89E4-BE89649E5EF9}" type="parTrans" cxnId="{2D852ED2-0AFA-4F50-9594-6361AEB1FDCE}">
      <dgm:prSet/>
      <dgm:spPr/>
      <dgm:t>
        <a:bodyPr/>
        <a:lstStyle/>
        <a:p>
          <a:endParaRPr lang="en-US"/>
        </a:p>
      </dgm:t>
    </dgm:pt>
    <dgm:pt modelId="{8FBCD56C-3EC8-43A4-8948-D66D69140710}" type="sibTrans" cxnId="{2D852ED2-0AFA-4F50-9594-6361AEB1FDCE}">
      <dgm:prSet/>
      <dgm:spPr/>
      <dgm:t>
        <a:bodyPr/>
        <a:lstStyle/>
        <a:p>
          <a:endParaRPr lang="en-US"/>
        </a:p>
      </dgm:t>
    </dgm:pt>
    <dgm:pt modelId="{F4770561-FE22-4CC3-8771-3E66060E703D}">
      <dgm:prSet/>
      <dgm:spPr/>
      <dgm:t>
        <a:bodyPr/>
        <a:lstStyle/>
        <a:p>
          <a:pPr rtl="0"/>
          <a:r>
            <a:rPr lang="en-US" b="1">
              <a:latin typeface="Montserrat" panose="00000500000000000000" pitchFamily="2" charset="0"/>
            </a:rPr>
            <a:t>Struggle with money </a:t>
          </a:r>
        </a:p>
      </dgm:t>
    </dgm:pt>
    <dgm:pt modelId="{D4EEE6E3-754C-4353-8784-FBBE659F5548}" type="parTrans" cxnId="{5271025E-1618-48B8-B521-61ECB7789F1E}">
      <dgm:prSet/>
      <dgm:spPr/>
      <dgm:t>
        <a:bodyPr/>
        <a:lstStyle/>
        <a:p>
          <a:endParaRPr lang="en-US"/>
        </a:p>
      </dgm:t>
    </dgm:pt>
    <dgm:pt modelId="{FBF9D41D-5E5C-4486-8A7B-0890B135C6A0}" type="sibTrans" cxnId="{5271025E-1618-48B8-B521-61ECB7789F1E}">
      <dgm:prSet/>
      <dgm:spPr/>
      <dgm:t>
        <a:bodyPr/>
        <a:lstStyle/>
        <a:p>
          <a:endParaRPr lang="en-US"/>
        </a:p>
      </dgm:t>
    </dgm:pt>
    <dgm:pt modelId="{C4AEDFAC-6322-4DE1-9708-4A507496B4A0}">
      <dgm:prSet/>
      <dgm:spPr/>
      <dgm:t>
        <a:bodyPr/>
        <a:lstStyle/>
        <a:p>
          <a:pPr rtl="0"/>
          <a:r>
            <a:rPr lang="en-US" b="1">
              <a:latin typeface="Montserrat" panose="00000500000000000000" pitchFamily="2" charset="0"/>
            </a:rPr>
            <a:t>Are a caregiver </a:t>
          </a:r>
        </a:p>
      </dgm:t>
    </dgm:pt>
    <dgm:pt modelId="{2CAC6778-2563-49A8-A828-1735DFA3E926}" type="parTrans" cxnId="{7CE589F5-91C5-483B-A778-737C3C73719D}">
      <dgm:prSet/>
      <dgm:spPr/>
      <dgm:t>
        <a:bodyPr/>
        <a:lstStyle/>
        <a:p>
          <a:endParaRPr lang="en-US"/>
        </a:p>
      </dgm:t>
    </dgm:pt>
    <dgm:pt modelId="{2F6A0B34-B545-46C1-9E86-4DD63EFED21F}" type="sibTrans" cxnId="{7CE589F5-91C5-483B-A778-737C3C73719D}">
      <dgm:prSet/>
      <dgm:spPr/>
      <dgm:t>
        <a:bodyPr/>
        <a:lstStyle/>
        <a:p>
          <a:endParaRPr lang="en-US"/>
        </a:p>
      </dgm:t>
    </dgm:pt>
    <dgm:pt modelId="{101F630D-A1C5-4CCD-BCFB-DC8440F335C2}">
      <dgm:prSet/>
      <dgm:spPr/>
      <dgm:t>
        <a:bodyPr/>
        <a:lstStyle/>
        <a:p>
          <a:pPr rtl="0"/>
          <a:r>
            <a:rPr lang="en-US" b="1">
              <a:latin typeface="Montserrat" panose="00000500000000000000" pitchFamily="2" charset="0"/>
            </a:rPr>
            <a:t>Have psychological or cognitive challenges or depression </a:t>
          </a:r>
        </a:p>
      </dgm:t>
    </dgm:pt>
    <dgm:pt modelId="{D8B1B1FD-5917-4B4C-943F-83D3C7EAE5CC}" type="parTrans" cxnId="{52CE7D1C-0795-45DE-87E2-487EEF7C6DE3}">
      <dgm:prSet/>
      <dgm:spPr/>
      <dgm:t>
        <a:bodyPr/>
        <a:lstStyle/>
        <a:p>
          <a:endParaRPr lang="en-US"/>
        </a:p>
      </dgm:t>
    </dgm:pt>
    <dgm:pt modelId="{F80A3C8C-0FB8-4CC5-AA4D-07084AB575D9}" type="sibTrans" cxnId="{52CE7D1C-0795-45DE-87E2-487EEF7C6DE3}">
      <dgm:prSet/>
      <dgm:spPr/>
      <dgm:t>
        <a:bodyPr/>
        <a:lstStyle/>
        <a:p>
          <a:endParaRPr lang="en-US"/>
        </a:p>
      </dgm:t>
    </dgm:pt>
    <dgm:pt modelId="{64DCB737-6D21-4501-816C-49D69819EA75}">
      <dgm:prSet/>
      <dgm:spPr/>
      <dgm:t>
        <a:bodyPr/>
        <a:lstStyle/>
        <a:p>
          <a:pPr rtl="0"/>
          <a:r>
            <a:rPr lang="en-US" b="1">
              <a:latin typeface="Montserrat" panose="00000500000000000000" pitchFamily="2" charset="0"/>
            </a:rPr>
            <a:t>Have limited social support </a:t>
          </a:r>
        </a:p>
      </dgm:t>
    </dgm:pt>
    <dgm:pt modelId="{5F4B7890-051B-4DB9-9790-A7CC609AC2E9}" type="parTrans" cxnId="{B94661AF-2AF7-4F6E-802D-B644FBF3F14F}">
      <dgm:prSet/>
      <dgm:spPr/>
      <dgm:t>
        <a:bodyPr/>
        <a:lstStyle/>
        <a:p>
          <a:endParaRPr lang="en-US"/>
        </a:p>
      </dgm:t>
    </dgm:pt>
    <dgm:pt modelId="{E803FE36-A2C1-4FDB-8358-1E8B9984B9E7}" type="sibTrans" cxnId="{B94661AF-2AF7-4F6E-802D-B644FBF3F14F}">
      <dgm:prSet/>
      <dgm:spPr/>
      <dgm:t>
        <a:bodyPr/>
        <a:lstStyle/>
        <a:p>
          <a:endParaRPr lang="en-US"/>
        </a:p>
      </dgm:t>
    </dgm:pt>
    <dgm:pt modelId="{AE4F72C2-2E5A-4AF1-8A61-57F328DCAB06}">
      <dgm:prSet/>
      <dgm:spPr/>
      <dgm:t>
        <a:bodyPr/>
        <a:lstStyle/>
        <a:p>
          <a:pPr rtl="0"/>
          <a:r>
            <a:rPr lang="en-US" b="1">
              <a:latin typeface="Montserrat" panose="00000500000000000000" pitchFamily="2" charset="0"/>
            </a:rPr>
            <a:t>Have trouble hearing </a:t>
          </a:r>
        </a:p>
      </dgm:t>
    </dgm:pt>
    <dgm:pt modelId="{38BBD83B-B126-46D9-9A26-07D763EE3DF9}" type="parTrans" cxnId="{1E15C165-37DE-47BF-BE4B-EC27D6AD0C43}">
      <dgm:prSet/>
      <dgm:spPr/>
      <dgm:t>
        <a:bodyPr/>
        <a:lstStyle/>
        <a:p>
          <a:endParaRPr lang="en-US"/>
        </a:p>
      </dgm:t>
    </dgm:pt>
    <dgm:pt modelId="{7A1EC7C7-C616-4F82-963F-CB7EE0441616}" type="sibTrans" cxnId="{1E15C165-37DE-47BF-BE4B-EC27D6AD0C43}">
      <dgm:prSet/>
      <dgm:spPr/>
      <dgm:t>
        <a:bodyPr/>
        <a:lstStyle/>
        <a:p>
          <a:endParaRPr lang="en-US"/>
        </a:p>
      </dgm:t>
    </dgm:pt>
    <dgm:pt modelId="{34EE68FC-31EB-460E-B13D-E6E124D401BA}">
      <dgm:prSet/>
      <dgm:spPr/>
      <dgm:t>
        <a:bodyPr/>
        <a:lstStyle/>
        <a:p>
          <a:pPr rtl="0"/>
          <a:r>
            <a:rPr lang="en-US" b="1">
              <a:latin typeface="Montserrat" panose="00000500000000000000" pitchFamily="2" charset="0"/>
            </a:rPr>
            <a:t>Live in a rural, unsafe and/or hard-to-reach neighborhood </a:t>
          </a:r>
        </a:p>
      </dgm:t>
    </dgm:pt>
    <dgm:pt modelId="{2E1EC91C-6B00-4433-ADF2-03A2A5C2FBEB}" type="parTrans" cxnId="{68C29ECB-EE3D-443A-B918-19C24B8A3E5A}">
      <dgm:prSet/>
      <dgm:spPr/>
      <dgm:t>
        <a:bodyPr/>
        <a:lstStyle/>
        <a:p>
          <a:endParaRPr lang="en-US"/>
        </a:p>
      </dgm:t>
    </dgm:pt>
    <dgm:pt modelId="{3A679232-1B86-49D2-9145-C10C70CB64CD}" type="sibTrans" cxnId="{68C29ECB-EE3D-443A-B918-19C24B8A3E5A}">
      <dgm:prSet/>
      <dgm:spPr/>
      <dgm:t>
        <a:bodyPr/>
        <a:lstStyle/>
        <a:p>
          <a:endParaRPr lang="en-US"/>
        </a:p>
      </dgm:t>
    </dgm:pt>
    <dgm:pt modelId="{FD4E761C-DE53-4306-9C90-0C773F438C7E}">
      <dgm:prSet/>
      <dgm:spPr/>
      <dgm:t>
        <a:bodyPr/>
        <a:lstStyle/>
        <a:p>
          <a:pPr rtl="0"/>
          <a:r>
            <a:rPr lang="en-US" b="1">
              <a:latin typeface="Montserrat" panose="00000500000000000000" pitchFamily="2" charset="0"/>
            </a:rPr>
            <a:t>Have language barriers where you live </a:t>
          </a:r>
        </a:p>
      </dgm:t>
    </dgm:pt>
    <dgm:pt modelId="{2E785E63-D5A7-4ED7-96F5-946D3825AC89}" type="parTrans" cxnId="{EB0B904D-A18B-47A9-9196-0B254FDD9639}">
      <dgm:prSet/>
      <dgm:spPr/>
      <dgm:t>
        <a:bodyPr/>
        <a:lstStyle/>
        <a:p>
          <a:endParaRPr lang="en-US"/>
        </a:p>
      </dgm:t>
    </dgm:pt>
    <dgm:pt modelId="{AACC11DB-03CF-4678-89CD-036C8E39CD07}" type="sibTrans" cxnId="{EB0B904D-A18B-47A9-9196-0B254FDD9639}">
      <dgm:prSet/>
      <dgm:spPr/>
      <dgm:t>
        <a:bodyPr/>
        <a:lstStyle/>
        <a:p>
          <a:endParaRPr lang="en-US"/>
        </a:p>
      </dgm:t>
    </dgm:pt>
    <dgm:pt modelId="{B2A8A0D5-EED8-419A-BBD9-8CE87FED56BD}">
      <dgm:prSet/>
      <dgm:spPr/>
      <dgm:t>
        <a:bodyPr/>
        <a:lstStyle/>
        <a:p>
          <a:pPr rtl="0"/>
          <a:r>
            <a:rPr lang="en-US" b="1">
              <a:latin typeface="Montserrat" panose="00000500000000000000" pitchFamily="2" charset="0"/>
            </a:rPr>
            <a:t>Experience age, racial, ethnic, sexual orientation and/or gender identity discrimination where you live </a:t>
          </a:r>
        </a:p>
      </dgm:t>
    </dgm:pt>
    <dgm:pt modelId="{BBF10AAE-9C9E-497C-8751-78913691DE10}" type="parTrans" cxnId="{ADACBC13-D0A0-42DB-8EDD-2D181FE1AA12}">
      <dgm:prSet/>
      <dgm:spPr/>
      <dgm:t>
        <a:bodyPr/>
        <a:lstStyle/>
        <a:p>
          <a:endParaRPr lang="en-US"/>
        </a:p>
      </dgm:t>
    </dgm:pt>
    <dgm:pt modelId="{D7C79200-1CD7-45EA-B658-FC1E6C19274E}" type="sibTrans" cxnId="{ADACBC13-D0A0-42DB-8EDD-2D181FE1AA12}">
      <dgm:prSet/>
      <dgm:spPr/>
      <dgm:t>
        <a:bodyPr/>
        <a:lstStyle/>
        <a:p>
          <a:endParaRPr lang="en-US"/>
        </a:p>
      </dgm:t>
    </dgm:pt>
    <dgm:pt modelId="{66EC4231-E0DE-4916-A21B-7221D6740CFF}">
      <dgm:prSet/>
      <dgm:spPr/>
      <dgm:t>
        <a:bodyPr/>
        <a:lstStyle/>
        <a:p>
          <a:pPr rtl="0"/>
          <a:r>
            <a:rPr lang="en-US" b="1">
              <a:latin typeface="Montserrat" panose="00000500000000000000" pitchFamily="2" charset="0"/>
            </a:rPr>
            <a:t>Are not meaningfully engaged in activities or are feeling a lack of purpose </a:t>
          </a:r>
        </a:p>
      </dgm:t>
    </dgm:pt>
    <dgm:pt modelId="{D2BA8FA8-59C3-42F8-AB6D-D60A67B779E3}" type="parTrans" cxnId="{54C66ACA-4E22-4D33-8A7A-1F3B852B071A}">
      <dgm:prSet/>
      <dgm:spPr/>
      <dgm:t>
        <a:bodyPr/>
        <a:lstStyle/>
        <a:p>
          <a:endParaRPr lang="en-US"/>
        </a:p>
      </dgm:t>
    </dgm:pt>
    <dgm:pt modelId="{202B0DFF-5F09-4155-A392-14DEE0B69D71}" type="sibTrans" cxnId="{54C66ACA-4E22-4D33-8A7A-1F3B852B071A}">
      <dgm:prSet/>
      <dgm:spPr/>
      <dgm:t>
        <a:bodyPr/>
        <a:lstStyle/>
        <a:p>
          <a:endParaRPr lang="en-US"/>
        </a:p>
      </dgm:t>
    </dgm:pt>
    <dgm:pt modelId="{A3308067-4B6B-4618-A18D-4EA9CD64308C}" type="pres">
      <dgm:prSet presAssocID="{6BE4F4F2-E09C-42C8-A320-AC5DE2EF4D71}" presName="diagram" presStyleCnt="0">
        <dgm:presLayoutVars>
          <dgm:dir/>
          <dgm:resizeHandles val="exact"/>
        </dgm:presLayoutVars>
      </dgm:prSet>
      <dgm:spPr/>
    </dgm:pt>
    <dgm:pt modelId="{8E9C1EF2-D629-49AD-A3A5-F08C316C2704}" type="pres">
      <dgm:prSet presAssocID="{875EE44D-17F7-49E2-BC83-943E6684227F}" presName="node" presStyleLbl="node1" presStyleIdx="0" presStyleCnt="12">
        <dgm:presLayoutVars>
          <dgm:bulletEnabled val="1"/>
        </dgm:presLayoutVars>
      </dgm:prSet>
      <dgm:spPr/>
    </dgm:pt>
    <dgm:pt modelId="{D6A22E99-D991-4883-8C4D-F3D8681D3641}" type="pres">
      <dgm:prSet presAssocID="{907E71EC-2513-4312-B548-8B06F244ED36}" presName="sibTrans" presStyleCnt="0"/>
      <dgm:spPr/>
    </dgm:pt>
    <dgm:pt modelId="{F5FE7DC9-02B1-4E41-B712-E9F4D33D88FF}" type="pres">
      <dgm:prSet presAssocID="{10267BEE-9E1B-4E01-BA0D-F2FA6F8D2C92}" presName="node" presStyleLbl="node1" presStyleIdx="1" presStyleCnt="12">
        <dgm:presLayoutVars>
          <dgm:bulletEnabled val="1"/>
        </dgm:presLayoutVars>
      </dgm:prSet>
      <dgm:spPr/>
    </dgm:pt>
    <dgm:pt modelId="{0A896953-8472-4803-8B88-642485EC5518}" type="pres">
      <dgm:prSet presAssocID="{A1D22588-B785-4BF0-AD6E-D716244A7F27}" presName="sibTrans" presStyleCnt="0"/>
      <dgm:spPr/>
    </dgm:pt>
    <dgm:pt modelId="{51AA07EB-EFDC-43F2-8B10-F3933E7CD981}" type="pres">
      <dgm:prSet presAssocID="{D5412706-6375-4950-A1EC-3E889C917A24}" presName="node" presStyleLbl="node1" presStyleIdx="2" presStyleCnt="12">
        <dgm:presLayoutVars>
          <dgm:bulletEnabled val="1"/>
        </dgm:presLayoutVars>
      </dgm:prSet>
      <dgm:spPr/>
    </dgm:pt>
    <dgm:pt modelId="{F7449A4A-381D-4B75-9222-3A188AD4D467}" type="pres">
      <dgm:prSet presAssocID="{8FBCD56C-3EC8-43A4-8948-D66D69140710}" presName="sibTrans" presStyleCnt="0"/>
      <dgm:spPr/>
    </dgm:pt>
    <dgm:pt modelId="{092C9693-C9DE-4FF3-8A79-0560EC912B8F}" type="pres">
      <dgm:prSet presAssocID="{F4770561-FE22-4CC3-8771-3E66060E703D}" presName="node" presStyleLbl="node1" presStyleIdx="3" presStyleCnt="12">
        <dgm:presLayoutVars>
          <dgm:bulletEnabled val="1"/>
        </dgm:presLayoutVars>
      </dgm:prSet>
      <dgm:spPr/>
    </dgm:pt>
    <dgm:pt modelId="{39C74002-731C-44CE-B2DC-805EF2BC3305}" type="pres">
      <dgm:prSet presAssocID="{FBF9D41D-5E5C-4486-8A7B-0890B135C6A0}" presName="sibTrans" presStyleCnt="0"/>
      <dgm:spPr/>
    </dgm:pt>
    <dgm:pt modelId="{836579D7-1C4F-4987-8618-9ECD5FED82D5}" type="pres">
      <dgm:prSet presAssocID="{C4AEDFAC-6322-4DE1-9708-4A507496B4A0}" presName="node" presStyleLbl="node1" presStyleIdx="4" presStyleCnt="12">
        <dgm:presLayoutVars>
          <dgm:bulletEnabled val="1"/>
        </dgm:presLayoutVars>
      </dgm:prSet>
      <dgm:spPr/>
    </dgm:pt>
    <dgm:pt modelId="{7A62032C-849B-4F3D-9E8F-67A80562E94B}" type="pres">
      <dgm:prSet presAssocID="{2F6A0B34-B545-46C1-9E86-4DD63EFED21F}" presName="sibTrans" presStyleCnt="0"/>
      <dgm:spPr/>
    </dgm:pt>
    <dgm:pt modelId="{85ACBCAB-D316-4CED-8262-1D096E0461DA}" type="pres">
      <dgm:prSet presAssocID="{101F630D-A1C5-4CCD-BCFB-DC8440F335C2}" presName="node" presStyleLbl="node1" presStyleIdx="5" presStyleCnt="12">
        <dgm:presLayoutVars>
          <dgm:bulletEnabled val="1"/>
        </dgm:presLayoutVars>
      </dgm:prSet>
      <dgm:spPr/>
    </dgm:pt>
    <dgm:pt modelId="{3B25916E-4405-4781-BECC-B2C9E4A58CFF}" type="pres">
      <dgm:prSet presAssocID="{F80A3C8C-0FB8-4CC5-AA4D-07084AB575D9}" presName="sibTrans" presStyleCnt="0"/>
      <dgm:spPr/>
    </dgm:pt>
    <dgm:pt modelId="{80543733-8A53-459F-B0DD-201DB23082D4}" type="pres">
      <dgm:prSet presAssocID="{64DCB737-6D21-4501-816C-49D69819EA75}" presName="node" presStyleLbl="node1" presStyleIdx="6" presStyleCnt="12">
        <dgm:presLayoutVars>
          <dgm:bulletEnabled val="1"/>
        </dgm:presLayoutVars>
      </dgm:prSet>
      <dgm:spPr/>
    </dgm:pt>
    <dgm:pt modelId="{3ED5405C-5D07-43B3-8967-FE1B035AC011}" type="pres">
      <dgm:prSet presAssocID="{E803FE36-A2C1-4FDB-8358-1E8B9984B9E7}" presName="sibTrans" presStyleCnt="0"/>
      <dgm:spPr/>
    </dgm:pt>
    <dgm:pt modelId="{6C324EFD-DFB9-4F59-9BE6-D1DCB84D2139}" type="pres">
      <dgm:prSet presAssocID="{AE4F72C2-2E5A-4AF1-8A61-57F328DCAB06}" presName="node" presStyleLbl="node1" presStyleIdx="7" presStyleCnt="12">
        <dgm:presLayoutVars>
          <dgm:bulletEnabled val="1"/>
        </dgm:presLayoutVars>
      </dgm:prSet>
      <dgm:spPr/>
    </dgm:pt>
    <dgm:pt modelId="{92684346-1940-4DBE-833A-9998B43C6A8F}" type="pres">
      <dgm:prSet presAssocID="{7A1EC7C7-C616-4F82-963F-CB7EE0441616}" presName="sibTrans" presStyleCnt="0"/>
      <dgm:spPr/>
    </dgm:pt>
    <dgm:pt modelId="{E92CBC0A-FEBF-4BEC-B85B-B21E86F77C66}" type="pres">
      <dgm:prSet presAssocID="{34EE68FC-31EB-460E-B13D-E6E124D401BA}" presName="node" presStyleLbl="node1" presStyleIdx="8" presStyleCnt="12">
        <dgm:presLayoutVars>
          <dgm:bulletEnabled val="1"/>
        </dgm:presLayoutVars>
      </dgm:prSet>
      <dgm:spPr/>
    </dgm:pt>
    <dgm:pt modelId="{22A1413A-A048-498D-9DFD-BAEAD87FDD6C}" type="pres">
      <dgm:prSet presAssocID="{3A679232-1B86-49D2-9145-C10C70CB64CD}" presName="sibTrans" presStyleCnt="0"/>
      <dgm:spPr/>
    </dgm:pt>
    <dgm:pt modelId="{4760CB5F-C6CC-4099-B3C6-D2FAB0D09A9A}" type="pres">
      <dgm:prSet presAssocID="{FD4E761C-DE53-4306-9C90-0C773F438C7E}" presName="node" presStyleLbl="node1" presStyleIdx="9" presStyleCnt="12">
        <dgm:presLayoutVars>
          <dgm:bulletEnabled val="1"/>
        </dgm:presLayoutVars>
      </dgm:prSet>
      <dgm:spPr/>
    </dgm:pt>
    <dgm:pt modelId="{104C0B22-6DEC-45C2-ADDC-4612AF7A9010}" type="pres">
      <dgm:prSet presAssocID="{AACC11DB-03CF-4678-89CD-036C8E39CD07}" presName="sibTrans" presStyleCnt="0"/>
      <dgm:spPr/>
    </dgm:pt>
    <dgm:pt modelId="{79457772-A337-4F4B-BE86-21A6B21E20DD}" type="pres">
      <dgm:prSet presAssocID="{B2A8A0D5-EED8-419A-BBD9-8CE87FED56BD}" presName="node" presStyleLbl="node1" presStyleIdx="10" presStyleCnt="12">
        <dgm:presLayoutVars>
          <dgm:bulletEnabled val="1"/>
        </dgm:presLayoutVars>
      </dgm:prSet>
      <dgm:spPr/>
    </dgm:pt>
    <dgm:pt modelId="{718E5AE9-873E-4E8D-94DD-855DB3D9395F}" type="pres">
      <dgm:prSet presAssocID="{D7C79200-1CD7-45EA-B658-FC1E6C19274E}" presName="sibTrans" presStyleCnt="0"/>
      <dgm:spPr/>
    </dgm:pt>
    <dgm:pt modelId="{1233024C-C21D-4DE7-A129-442D7B7314AC}" type="pres">
      <dgm:prSet presAssocID="{66EC4231-E0DE-4916-A21B-7221D6740CFF}" presName="node" presStyleLbl="node1" presStyleIdx="11" presStyleCnt="12">
        <dgm:presLayoutVars>
          <dgm:bulletEnabled val="1"/>
        </dgm:presLayoutVars>
      </dgm:prSet>
      <dgm:spPr/>
    </dgm:pt>
  </dgm:ptLst>
  <dgm:cxnLst>
    <dgm:cxn modelId="{ED17010B-07FD-4753-A32F-EA2629FB0791}" type="presOf" srcId="{64DCB737-6D21-4501-816C-49D69819EA75}" destId="{80543733-8A53-459F-B0DD-201DB23082D4}" srcOrd="0" destOrd="0" presId="urn:microsoft.com/office/officeart/2005/8/layout/default"/>
    <dgm:cxn modelId="{ADACBC13-D0A0-42DB-8EDD-2D181FE1AA12}" srcId="{6BE4F4F2-E09C-42C8-A320-AC5DE2EF4D71}" destId="{B2A8A0D5-EED8-419A-BBD9-8CE87FED56BD}" srcOrd="10" destOrd="0" parTransId="{BBF10AAE-9C9E-497C-8751-78913691DE10}" sibTransId="{D7C79200-1CD7-45EA-B658-FC1E6C19274E}"/>
    <dgm:cxn modelId="{52CE7D1C-0795-45DE-87E2-487EEF7C6DE3}" srcId="{6BE4F4F2-E09C-42C8-A320-AC5DE2EF4D71}" destId="{101F630D-A1C5-4CCD-BCFB-DC8440F335C2}" srcOrd="5" destOrd="0" parTransId="{D8B1B1FD-5917-4B4C-943F-83D3C7EAE5CC}" sibTransId="{F80A3C8C-0FB8-4CC5-AA4D-07084AB575D9}"/>
    <dgm:cxn modelId="{ED95C01F-27D8-41BD-8C25-B4625795EC48}" type="presOf" srcId="{875EE44D-17F7-49E2-BC83-943E6684227F}" destId="{8E9C1EF2-D629-49AD-A3A5-F08C316C2704}" srcOrd="0" destOrd="0" presId="urn:microsoft.com/office/officeart/2005/8/layout/default"/>
    <dgm:cxn modelId="{436D6A38-F93F-4208-BAE9-36ED6889797B}" type="presOf" srcId="{10267BEE-9E1B-4E01-BA0D-F2FA6F8D2C92}" destId="{F5FE7DC9-02B1-4E41-B712-E9F4D33D88FF}" srcOrd="0" destOrd="0" presId="urn:microsoft.com/office/officeart/2005/8/layout/default"/>
    <dgm:cxn modelId="{5271025E-1618-48B8-B521-61ECB7789F1E}" srcId="{6BE4F4F2-E09C-42C8-A320-AC5DE2EF4D71}" destId="{F4770561-FE22-4CC3-8771-3E66060E703D}" srcOrd="3" destOrd="0" parTransId="{D4EEE6E3-754C-4353-8784-FBBE659F5548}" sibTransId="{FBF9D41D-5E5C-4486-8A7B-0890B135C6A0}"/>
    <dgm:cxn modelId="{479F6042-0472-4802-834A-D841640D9320}" type="presOf" srcId="{C4AEDFAC-6322-4DE1-9708-4A507496B4A0}" destId="{836579D7-1C4F-4987-8618-9ECD5FED82D5}" srcOrd="0" destOrd="0" presId="urn:microsoft.com/office/officeart/2005/8/layout/default"/>
    <dgm:cxn modelId="{1E15C165-37DE-47BF-BE4B-EC27D6AD0C43}" srcId="{6BE4F4F2-E09C-42C8-A320-AC5DE2EF4D71}" destId="{AE4F72C2-2E5A-4AF1-8A61-57F328DCAB06}" srcOrd="7" destOrd="0" parTransId="{38BBD83B-B126-46D9-9A26-07D763EE3DF9}" sibTransId="{7A1EC7C7-C616-4F82-963F-CB7EE0441616}"/>
    <dgm:cxn modelId="{EB0B904D-A18B-47A9-9196-0B254FDD9639}" srcId="{6BE4F4F2-E09C-42C8-A320-AC5DE2EF4D71}" destId="{FD4E761C-DE53-4306-9C90-0C773F438C7E}" srcOrd="9" destOrd="0" parTransId="{2E785E63-D5A7-4ED7-96F5-946D3825AC89}" sibTransId="{AACC11DB-03CF-4678-89CD-036C8E39CD07}"/>
    <dgm:cxn modelId="{4B6D216F-3FAF-47F1-949D-282DEAC8FAAC}" type="presOf" srcId="{6BE4F4F2-E09C-42C8-A320-AC5DE2EF4D71}" destId="{A3308067-4B6B-4618-A18D-4EA9CD64308C}" srcOrd="0" destOrd="0" presId="urn:microsoft.com/office/officeart/2005/8/layout/default"/>
    <dgm:cxn modelId="{0F77FE71-9C52-49F9-9BF0-896BC18A3598}" srcId="{6BE4F4F2-E09C-42C8-A320-AC5DE2EF4D71}" destId="{875EE44D-17F7-49E2-BC83-943E6684227F}" srcOrd="0" destOrd="0" parTransId="{77522A95-ACA1-439D-AB17-58ECC1766DD9}" sibTransId="{907E71EC-2513-4312-B548-8B06F244ED36}"/>
    <dgm:cxn modelId="{A6389D7F-5179-43CB-903B-9C80478EFFF2}" type="presOf" srcId="{34EE68FC-31EB-460E-B13D-E6E124D401BA}" destId="{E92CBC0A-FEBF-4BEC-B85B-B21E86F77C66}" srcOrd="0" destOrd="0" presId="urn:microsoft.com/office/officeart/2005/8/layout/default"/>
    <dgm:cxn modelId="{5114D79A-ACAE-4A18-B661-6EC071C55079}" srcId="{6BE4F4F2-E09C-42C8-A320-AC5DE2EF4D71}" destId="{10267BEE-9E1B-4E01-BA0D-F2FA6F8D2C92}" srcOrd="1" destOrd="0" parTransId="{F1E1E4F8-DC1F-4BB5-9F5E-45843A71F87E}" sibTransId="{A1D22588-B785-4BF0-AD6E-D716244A7F27}"/>
    <dgm:cxn modelId="{04FA49A9-E63C-4E33-8DC1-4F869574E098}" type="presOf" srcId="{AE4F72C2-2E5A-4AF1-8A61-57F328DCAB06}" destId="{6C324EFD-DFB9-4F59-9BE6-D1DCB84D2139}" srcOrd="0" destOrd="0" presId="urn:microsoft.com/office/officeart/2005/8/layout/default"/>
    <dgm:cxn modelId="{B94661AF-2AF7-4F6E-802D-B644FBF3F14F}" srcId="{6BE4F4F2-E09C-42C8-A320-AC5DE2EF4D71}" destId="{64DCB737-6D21-4501-816C-49D69819EA75}" srcOrd="6" destOrd="0" parTransId="{5F4B7890-051B-4DB9-9790-A7CC609AC2E9}" sibTransId="{E803FE36-A2C1-4FDB-8358-1E8B9984B9E7}"/>
    <dgm:cxn modelId="{54C66ACA-4E22-4D33-8A7A-1F3B852B071A}" srcId="{6BE4F4F2-E09C-42C8-A320-AC5DE2EF4D71}" destId="{66EC4231-E0DE-4916-A21B-7221D6740CFF}" srcOrd="11" destOrd="0" parTransId="{D2BA8FA8-59C3-42F8-AB6D-D60A67B779E3}" sibTransId="{202B0DFF-5F09-4155-A392-14DEE0B69D71}"/>
    <dgm:cxn modelId="{BCE18DCB-0AB1-4A60-A668-CF0FB0AEF3B4}" type="presOf" srcId="{B2A8A0D5-EED8-419A-BBD9-8CE87FED56BD}" destId="{79457772-A337-4F4B-BE86-21A6B21E20DD}" srcOrd="0" destOrd="0" presId="urn:microsoft.com/office/officeart/2005/8/layout/default"/>
    <dgm:cxn modelId="{68C29ECB-EE3D-443A-B918-19C24B8A3E5A}" srcId="{6BE4F4F2-E09C-42C8-A320-AC5DE2EF4D71}" destId="{34EE68FC-31EB-460E-B13D-E6E124D401BA}" srcOrd="8" destOrd="0" parTransId="{2E1EC91C-6B00-4433-ADF2-03A2A5C2FBEB}" sibTransId="{3A679232-1B86-49D2-9145-C10C70CB64CD}"/>
    <dgm:cxn modelId="{2D852ED2-0AFA-4F50-9594-6361AEB1FDCE}" srcId="{6BE4F4F2-E09C-42C8-A320-AC5DE2EF4D71}" destId="{D5412706-6375-4950-A1EC-3E889C917A24}" srcOrd="2" destOrd="0" parTransId="{845BE230-B676-4093-89E4-BE89649E5EF9}" sibTransId="{8FBCD56C-3EC8-43A4-8948-D66D69140710}"/>
    <dgm:cxn modelId="{B9739DD5-ABE8-4793-8BB0-896BD33BB6A4}" type="presOf" srcId="{FD4E761C-DE53-4306-9C90-0C773F438C7E}" destId="{4760CB5F-C6CC-4099-B3C6-D2FAB0D09A9A}" srcOrd="0" destOrd="0" presId="urn:microsoft.com/office/officeart/2005/8/layout/default"/>
    <dgm:cxn modelId="{02374CE0-D60F-4710-B7CB-6682B5FFED74}" type="presOf" srcId="{F4770561-FE22-4CC3-8771-3E66060E703D}" destId="{092C9693-C9DE-4FF3-8A79-0560EC912B8F}" srcOrd="0" destOrd="0" presId="urn:microsoft.com/office/officeart/2005/8/layout/default"/>
    <dgm:cxn modelId="{D00866F1-2AEC-41B6-B5FC-1F7ACE628EB6}" type="presOf" srcId="{D5412706-6375-4950-A1EC-3E889C917A24}" destId="{51AA07EB-EFDC-43F2-8B10-F3933E7CD981}" srcOrd="0" destOrd="0" presId="urn:microsoft.com/office/officeart/2005/8/layout/default"/>
    <dgm:cxn modelId="{7CE589F5-91C5-483B-A778-737C3C73719D}" srcId="{6BE4F4F2-E09C-42C8-A320-AC5DE2EF4D71}" destId="{C4AEDFAC-6322-4DE1-9708-4A507496B4A0}" srcOrd="4" destOrd="0" parTransId="{2CAC6778-2563-49A8-A828-1735DFA3E926}" sibTransId="{2F6A0B34-B545-46C1-9E86-4DD63EFED21F}"/>
    <dgm:cxn modelId="{4BB6D8FA-EAC7-4F52-AF69-D1DA42454AAA}" type="presOf" srcId="{66EC4231-E0DE-4916-A21B-7221D6740CFF}" destId="{1233024C-C21D-4DE7-A129-442D7B7314AC}" srcOrd="0" destOrd="0" presId="urn:microsoft.com/office/officeart/2005/8/layout/default"/>
    <dgm:cxn modelId="{E18A40FD-56DC-411F-B363-DD15BB43051A}" type="presOf" srcId="{101F630D-A1C5-4CCD-BCFB-DC8440F335C2}" destId="{85ACBCAB-D316-4CED-8262-1D096E0461DA}" srcOrd="0" destOrd="0" presId="urn:microsoft.com/office/officeart/2005/8/layout/default"/>
    <dgm:cxn modelId="{70881F28-1606-488A-964D-1FA9C65EF356}" type="presParOf" srcId="{A3308067-4B6B-4618-A18D-4EA9CD64308C}" destId="{8E9C1EF2-D629-49AD-A3A5-F08C316C2704}" srcOrd="0" destOrd="0" presId="urn:microsoft.com/office/officeart/2005/8/layout/default"/>
    <dgm:cxn modelId="{7DB2BAF0-CCDA-48F7-A2E7-4A5BA2E451C1}" type="presParOf" srcId="{A3308067-4B6B-4618-A18D-4EA9CD64308C}" destId="{D6A22E99-D991-4883-8C4D-F3D8681D3641}" srcOrd="1" destOrd="0" presId="urn:microsoft.com/office/officeart/2005/8/layout/default"/>
    <dgm:cxn modelId="{81347A8C-1CA4-404F-8474-B33C0A19CCB6}" type="presParOf" srcId="{A3308067-4B6B-4618-A18D-4EA9CD64308C}" destId="{F5FE7DC9-02B1-4E41-B712-E9F4D33D88FF}" srcOrd="2" destOrd="0" presId="urn:microsoft.com/office/officeart/2005/8/layout/default"/>
    <dgm:cxn modelId="{02CADDE4-9F0A-4557-A16D-28AD07C48FC9}" type="presParOf" srcId="{A3308067-4B6B-4618-A18D-4EA9CD64308C}" destId="{0A896953-8472-4803-8B88-642485EC5518}" srcOrd="3" destOrd="0" presId="urn:microsoft.com/office/officeart/2005/8/layout/default"/>
    <dgm:cxn modelId="{92FA3E56-C8C6-4948-B6E7-B79E32401A6F}" type="presParOf" srcId="{A3308067-4B6B-4618-A18D-4EA9CD64308C}" destId="{51AA07EB-EFDC-43F2-8B10-F3933E7CD981}" srcOrd="4" destOrd="0" presId="urn:microsoft.com/office/officeart/2005/8/layout/default"/>
    <dgm:cxn modelId="{7BD1A39F-5DD5-410D-BDFB-AC636234DA8E}" type="presParOf" srcId="{A3308067-4B6B-4618-A18D-4EA9CD64308C}" destId="{F7449A4A-381D-4B75-9222-3A188AD4D467}" srcOrd="5" destOrd="0" presId="urn:microsoft.com/office/officeart/2005/8/layout/default"/>
    <dgm:cxn modelId="{D88EC336-9A44-42E0-8C4C-B231795323AC}" type="presParOf" srcId="{A3308067-4B6B-4618-A18D-4EA9CD64308C}" destId="{092C9693-C9DE-4FF3-8A79-0560EC912B8F}" srcOrd="6" destOrd="0" presId="urn:microsoft.com/office/officeart/2005/8/layout/default"/>
    <dgm:cxn modelId="{320D41FD-8DA3-41BB-A95D-D0F3C1B58757}" type="presParOf" srcId="{A3308067-4B6B-4618-A18D-4EA9CD64308C}" destId="{39C74002-731C-44CE-B2DC-805EF2BC3305}" srcOrd="7" destOrd="0" presId="urn:microsoft.com/office/officeart/2005/8/layout/default"/>
    <dgm:cxn modelId="{E8875F2A-1D81-4CB0-A52B-5C0D18BD99CF}" type="presParOf" srcId="{A3308067-4B6B-4618-A18D-4EA9CD64308C}" destId="{836579D7-1C4F-4987-8618-9ECD5FED82D5}" srcOrd="8" destOrd="0" presId="urn:microsoft.com/office/officeart/2005/8/layout/default"/>
    <dgm:cxn modelId="{4E2647E7-BF63-423E-BEFD-DA000C5D58D6}" type="presParOf" srcId="{A3308067-4B6B-4618-A18D-4EA9CD64308C}" destId="{7A62032C-849B-4F3D-9E8F-67A80562E94B}" srcOrd="9" destOrd="0" presId="urn:microsoft.com/office/officeart/2005/8/layout/default"/>
    <dgm:cxn modelId="{35A4394F-63A7-41F4-ABF4-9E38F9B22550}" type="presParOf" srcId="{A3308067-4B6B-4618-A18D-4EA9CD64308C}" destId="{85ACBCAB-D316-4CED-8262-1D096E0461DA}" srcOrd="10" destOrd="0" presId="urn:microsoft.com/office/officeart/2005/8/layout/default"/>
    <dgm:cxn modelId="{DEB0E442-4548-4CB8-B29A-DC9BF0DD5D0E}" type="presParOf" srcId="{A3308067-4B6B-4618-A18D-4EA9CD64308C}" destId="{3B25916E-4405-4781-BECC-B2C9E4A58CFF}" srcOrd="11" destOrd="0" presId="urn:microsoft.com/office/officeart/2005/8/layout/default"/>
    <dgm:cxn modelId="{31175E79-E2B5-4943-A982-F85B29A4AA1C}" type="presParOf" srcId="{A3308067-4B6B-4618-A18D-4EA9CD64308C}" destId="{80543733-8A53-459F-B0DD-201DB23082D4}" srcOrd="12" destOrd="0" presId="urn:microsoft.com/office/officeart/2005/8/layout/default"/>
    <dgm:cxn modelId="{61F7A353-4A1A-4A60-8494-4796BA5DCF05}" type="presParOf" srcId="{A3308067-4B6B-4618-A18D-4EA9CD64308C}" destId="{3ED5405C-5D07-43B3-8967-FE1B035AC011}" srcOrd="13" destOrd="0" presId="urn:microsoft.com/office/officeart/2005/8/layout/default"/>
    <dgm:cxn modelId="{47AA7883-4E8B-4A5E-85A2-41496BC4FF85}" type="presParOf" srcId="{A3308067-4B6B-4618-A18D-4EA9CD64308C}" destId="{6C324EFD-DFB9-4F59-9BE6-D1DCB84D2139}" srcOrd="14" destOrd="0" presId="urn:microsoft.com/office/officeart/2005/8/layout/default"/>
    <dgm:cxn modelId="{4C7717AC-2F29-4417-9D38-FFE75D15DDF4}" type="presParOf" srcId="{A3308067-4B6B-4618-A18D-4EA9CD64308C}" destId="{92684346-1940-4DBE-833A-9998B43C6A8F}" srcOrd="15" destOrd="0" presId="urn:microsoft.com/office/officeart/2005/8/layout/default"/>
    <dgm:cxn modelId="{51D9C0DB-26BD-4965-A937-D85CF512F785}" type="presParOf" srcId="{A3308067-4B6B-4618-A18D-4EA9CD64308C}" destId="{E92CBC0A-FEBF-4BEC-B85B-B21E86F77C66}" srcOrd="16" destOrd="0" presId="urn:microsoft.com/office/officeart/2005/8/layout/default"/>
    <dgm:cxn modelId="{67EA5686-863B-476B-BD76-A3935A988A7A}" type="presParOf" srcId="{A3308067-4B6B-4618-A18D-4EA9CD64308C}" destId="{22A1413A-A048-498D-9DFD-BAEAD87FDD6C}" srcOrd="17" destOrd="0" presId="urn:microsoft.com/office/officeart/2005/8/layout/default"/>
    <dgm:cxn modelId="{A2119008-2955-4682-9D90-F734E3795227}" type="presParOf" srcId="{A3308067-4B6B-4618-A18D-4EA9CD64308C}" destId="{4760CB5F-C6CC-4099-B3C6-D2FAB0D09A9A}" srcOrd="18" destOrd="0" presId="urn:microsoft.com/office/officeart/2005/8/layout/default"/>
    <dgm:cxn modelId="{184819EA-83B9-4F8D-8AD8-582043D134F9}" type="presParOf" srcId="{A3308067-4B6B-4618-A18D-4EA9CD64308C}" destId="{104C0B22-6DEC-45C2-ADDC-4612AF7A9010}" srcOrd="19" destOrd="0" presId="urn:microsoft.com/office/officeart/2005/8/layout/default"/>
    <dgm:cxn modelId="{F053B8C7-2A90-4266-A75C-B3D3AD6A079F}" type="presParOf" srcId="{A3308067-4B6B-4618-A18D-4EA9CD64308C}" destId="{79457772-A337-4F4B-BE86-21A6B21E20DD}" srcOrd="20" destOrd="0" presId="urn:microsoft.com/office/officeart/2005/8/layout/default"/>
    <dgm:cxn modelId="{0E5E39E9-DA10-4C61-B676-62F049DF99A1}" type="presParOf" srcId="{A3308067-4B6B-4618-A18D-4EA9CD64308C}" destId="{718E5AE9-873E-4E8D-94DD-855DB3D9395F}" srcOrd="21" destOrd="0" presId="urn:microsoft.com/office/officeart/2005/8/layout/default"/>
    <dgm:cxn modelId="{3ECEBF25-E125-453D-9A46-27499E1D197B}" type="presParOf" srcId="{A3308067-4B6B-4618-A18D-4EA9CD64308C}" destId="{1233024C-C21D-4DE7-A129-442D7B7314A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44369-7C6C-4D0D-AC05-5872351E9822}"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998C65FA-98DB-45A2-AAC8-3B8D6F7AFB8D}">
      <dgm:prSet/>
      <dgm:spPr>
        <a:solidFill>
          <a:schemeClr val="accent2"/>
        </a:solidFill>
      </dgm:spPr>
      <dgm:t>
        <a:bodyPr/>
        <a:lstStyle/>
        <a:p>
          <a:pPr rtl="0"/>
          <a:r>
            <a:rPr lang="en-US" b="1">
              <a:latin typeface="Montserrat" panose="00000500000000000000" pitchFamily="2" charset="0"/>
            </a:rPr>
            <a:t>High blood pressure </a:t>
          </a:r>
        </a:p>
      </dgm:t>
    </dgm:pt>
    <dgm:pt modelId="{4D48D64E-A911-42F2-B2D4-8E347D50DA27}" type="parTrans" cxnId="{223A09C6-F201-4963-98B1-1D601C923369}">
      <dgm:prSet/>
      <dgm:spPr/>
      <dgm:t>
        <a:bodyPr/>
        <a:lstStyle/>
        <a:p>
          <a:endParaRPr lang="en-US"/>
        </a:p>
      </dgm:t>
    </dgm:pt>
    <dgm:pt modelId="{A6F67A11-DEC0-4308-8626-40BADD38780C}" type="sibTrans" cxnId="{223A09C6-F201-4963-98B1-1D601C923369}">
      <dgm:prSet/>
      <dgm:spPr/>
      <dgm:t>
        <a:bodyPr/>
        <a:lstStyle/>
        <a:p>
          <a:endParaRPr lang="en-US"/>
        </a:p>
      </dgm:t>
    </dgm:pt>
    <dgm:pt modelId="{431B0682-8D36-4682-A5A1-1876BA1D7B7B}">
      <dgm:prSet/>
      <dgm:spPr>
        <a:solidFill>
          <a:schemeClr val="accent2"/>
        </a:solidFill>
      </dgm:spPr>
      <dgm:t>
        <a:bodyPr/>
        <a:lstStyle/>
        <a:p>
          <a:pPr rtl="0"/>
          <a:r>
            <a:rPr lang="en-US" b="1">
              <a:latin typeface="Montserrat" panose="00000500000000000000" pitchFamily="2" charset="0"/>
            </a:rPr>
            <a:t>Heart disease </a:t>
          </a:r>
        </a:p>
      </dgm:t>
    </dgm:pt>
    <dgm:pt modelId="{578C7FE8-647D-4B6E-812C-ABC6D38FB5F4}" type="parTrans" cxnId="{5A28AB08-C812-4983-B796-B7B1FB86870B}">
      <dgm:prSet/>
      <dgm:spPr/>
      <dgm:t>
        <a:bodyPr/>
        <a:lstStyle/>
        <a:p>
          <a:endParaRPr lang="en-US"/>
        </a:p>
      </dgm:t>
    </dgm:pt>
    <dgm:pt modelId="{82D1D1FC-7DED-41BA-AB3A-2122AAC864C6}" type="sibTrans" cxnId="{5A28AB08-C812-4983-B796-B7B1FB86870B}">
      <dgm:prSet/>
      <dgm:spPr/>
      <dgm:t>
        <a:bodyPr/>
        <a:lstStyle/>
        <a:p>
          <a:endParaRPr lang="en-US"/>
        </a:p>
      </dgm:t>
    </dgm:pt>
    <dgm:pt modelId="{53233AF6-672A-4D3F-9691-75EDEBBB900C}">
      <dgm:prSet/>
      <dgm:spPr>
        <a:solidFill>
          <a:schemeClr val="accent2"/>
        </a:solidFill>
      </dgm:spPr>
      <dgm:t>
        <a:bodyPr/>
        <a:lstStyle/>
        <a:p>
          <a:pPr rtl="0"/>
          <a:r>
            <a:rPr lang="en-US" b="1">
              <a:latin typeface="Montserrat" panose="00000500000000000000" pitchFamily="2" charset="0"/>
            </a:rPr>
            <a:t>Obesity </a:t>
          </a:r>
        </a:p>
      </dgm:t>
    </dgm:pt>
    <dgm:pt modelId="{F4E42CFA-4BC2-4B2E-BCB1-BCECDFB81BF4}" type="parTrans" cxnId="{A42102EC-7239-4287-80F6-2996F7F007B0}">
      <dgm:prSet/>
      <dgm:spPr/>
      <dgm:t>
        <a:bodyPr/>
        <a:lstStyle/>
        <a:p>
          <a:endParaRPr lang="en-US"/>
        </a:p>
      </dgm:t>
    </dgm:pt>
    <dgm:pt modelId="{B8AA1E35-2FC2-4157-BA51-73BDB7629C1B}" type="sibTrans" cxnId="{A42102EC-7239-4287-80F6-2996F7F007B0}">
      <dgm:prSet/>
      <dgm:spPr/>
      <dgm:t>
        <a:bodyPr/>
        <a:lstStyle/>
        <a:p>
          <a:endParaRPr lang="en-US"/>
        </a:p>
      </dgm:t>
    </dgm:pt>
    <dgm:pt modelId="{04F05A19-3EFA-4521-B693-FEC29FD52963}">
      <dgm:prSet/>
      <dgm:spPr>
        <a:solidFill>
          <a:schemeClr val="accent2"/>
        </a:solidFill>
      </dgm:spPr>
      <dgm:t>
        <a:bodyPr/>
        <a:lstStyle/>
        <a:p>
          <a:pPr rtl="0"/>
          <a:r>
            <a:rPr lang="en-US" b="1">
              <a:latin typeface="Montserrat" panose="00000500000000000000" pitchFamily="2" charset="0"/>
            </a:rPr>
            <a:t>Weakened immune function </a:t>
          </a:r>
        </a:p>
      </dgm:t>
    </dgm:pt>
    <dgm:pt modelId="{04AFD596-0F89-4939-90B8-B3572CF0242A}" type="parTrans" cxnId="{F901CBC4-D63F-48BF-BEC9-D8960CB7240F}">
      <dgm:prSet/>
      <dgm:spPr/>
      <dgm:t>
        <a:bodyPr/>
        <a:lstStyle/>
        <a:p>
          <a:endParaRPr lang="en-US"/>
        </a:p>
      </dgm:t>
    </dgm:pt>
    <dgm:pt modelId="{D2A7BB54-C00F-44FA-90B6-516EDD1266C1}" type="sibTrans" cxnId="{F901CBC4-D63F-48BF-BEC9-D8960CB7240F}">
      <dgm:prSet/>
      <dgm:spPr/>
      <dgm:t>
        <a:bodyPr/>
        <a:lstStyle/>
        <a:p>
          <a:endParaRPr lang="en-US"/>
        </a:p>
      </dgm:t>
    </dgm:pt>
    <dgm:pt modelId="{7F97CFC2-673D-4688-A377-11C965F695AB}">
      <dgm:prSet/>
      <dgm:spPr>
        <a:solidFill>
          <a:schemeClr val="accent2"/>
        </a:solidFill>
      </dgm:spPr>
      <dgm:t>
        <a:bodyPr/>
        <a:lstStyle/>
        <a:p>
          <a:pPr rtl="0"/>
          <a:r>
            <a:rPr lang="en-US" b="1">
              <a:latin typeface="Montserrat" panose="00000500000000000000" pitchFamily="2" charset="0"/>
            </a:rPr>
            <a:t>Anxiety </a:t>
          </a:r>
        </a:p>
      </dgm:t>
    </dgm:pt>
    <dgm:pt modelId="{B2D2F290-3818-43DB-A2B0-CD3A3F9F51BB}" type="parTrans" cxnId="{7F15CAA1-7CA1-441A-B1B5-5B0BEEF1C8EF}">
      <dgm:prSet/>
      <dgm:spPr/>
      <dgm:t>
        <a:bodyPr/>
        <a:lstStyle/>
        <a:p>
          <a:endParaRPr lang="en-US"/>
        </a:p>
      </dgm:t>
    </dgm:pt>
    <dgm:pt modelId="{0A134302-F20A-42CF-BC97-449CD92352E2}" type="sibTrans" cxnId="{7F15CAA1-7CA1-441A-B1B5-5B0BEEF1C8EF}">
      <dgm:prSet/>
      <dgm:spPr/>
      <dgm:t>
        <a:bodyPr/>
        <a:lstStyle/>
        <a:p>
          <a:endParaRPr lang="en-US"/>
        </a:p>
      </dgm:t>
    </dgm:pt>
    <dgm:pt modelId="{63DFA779-D251-41E9-AF8D-A031CDEBEACE}">
      <dgm:prSet/>
      <dgm:spPr>
        <a:solidFill>
          <a:schemeClr val="accent2"/>
        </a:solidFill>
      </dgm:spPr>
      <dgm:t>
        <a:bodyPr/>
        <a:lstStyle/>
        <a:p>
          <a:pPr rtl="0"/>
          <a:r>
            <a:rPr lang="en-US" b="1">
              <a:latin typeface="Montserrat" panose="00000500000000000000" pitchFamily="2" charset="0"/>
            </a:rPr>
            <a:t>Depression </a:t>
          </a:r>
        </a:p>
      </dgm:t>
    </dgm:pt>
    <dgm:pt modelId="{577FAADA-800B-4AC5-A221-E6A652BF1BA2}" type="parTrans" cxnId="{5DD58D23-8DE1-4844-8D84-F2582B75366E}">
      <dgm:prSet/>
      <dgm:spPr/>
      <dgm:t>
        <a:bodyPr/>
        <a:lstStyle/>
        <a:p>
          <a:endParaRPr lang="en-US"/>
        </a:p>
      </dgm:t>
    </dgm:pt>
    <dgm:pt modelId="{4CC2D272-C257-41DF-92CD-D570D18EAD79}" type="sibTrans" cxnId="{5DD58D23-8DE1-4844-8D84-F2582B75366E}">
      <dgm:prSet/>
      <dgm:spPr/>
      <dgm:t>
        <a:bodyPr/>
        <a:lstStyle/>
        <a:p>
          <a:endParaRPr lang="en-US"/>
        </a:p>
      </dgm:t>
    </dgm:pt>
    <dgm:pt modelId="{DDAE58AC-7E78-4B41-9F72-A8E7477606BB}">
      <dgm:prSet/>
      <dgm:spPr>
        <a:solidFill>
          <a:schemeClr val="accent2"/>
        </a:solidFill>
      </dgm:spPr>
      <dgm:t>
        <a:bodyPr/>
        <a:lstStyle/>
        <a:p>
          <a:pPr rtl="0"/>
          <a:r>
            <a:rPr lang="en-US" b="1">
              <a:latin typeface="Montserrat" panose="00000500000000000000" pitchFamily="2" charset="0"/>
            </a:rPr>
            <a:t>Cognitive decline </a:t>
          </a:r>
        </a:p>
      </dgm:t>
    </dgm:pt>
    <dgm:pt modelId="{9D7E99FA-BA73-40E6-A6FE-5B35A186E3FA}" type="parTrans" cxnId="{07C517E7-30C4-4535-91B6-510623467105}">
      <dgm:prSet/>
      <dgm:spPr/>
      <dgm:t>
        <a:bodyPr/>
        <a:lstStyle/>
        <a:p>
          <a:endParaRPr lang="en-US"/>
        </a:p>
      </dgm:t>
    </dgm:pt>
    <dgm:pt modelId="{B4183E6A-B6DF-4007-97DC-422629FDA8EE}" type="sibTrans" cxnId="{07C517E7-30C4-4535-91B6-510623467105}">
      <dgm:prSet/>
      <dgm:spPr/>
      <dgm:t>
        <a:bodyPr/>
        <a:lstStyle/>
        <a:p>
          <a:endParaRPr lang="en-US"/>
        </a:p>
      </dgm:t>
    </dgm:pt>
    <dgm:pt modelId="{34DADD8A-E8E5-441D-A917-BBABE654597F}">
      <dgm:prSet/>
      <dgm:spPr>
        <a:solidFill>
          <a:schemeClr val="accent2"/>
        </a:solidFill>
      </dgm:spPr>
      <dgm:t>
        <a:bodyPr/>
        <a:lstStyle/>
        <a:p>
          <a:pPr rtl="0"/>
          <a:r>
            <a:rPr lang="en-US" b="1">
              <a:latin typeface="Montserrat" panose="00000500000000000000" pitchFamily="2" charset="0"/>
            </a:rPr>
            <a:t>Dementia, including Alzheimer’s disease </a:t>
          </a:r>
        </a:p>
      </dgm:t>
    </dgm:pt>
    <dgm:pt modelId="{EA2059C8-6E70-470E-800B-BDCB817D03FD}" type="parTrans" cxnId="{7F9E4010-5205-48F0-B6ED-ACD9CFF42102}">
      <dgm:prSet/>
      <dgm:spPr/>
      <dgm:t>
        <a:bodyPr/>
        <a:lstStyle/>
        <a:p>
          <a:endParaRPr lang="en-US"/>
        </a:p>
      </dgm:t>
    </dgm:pt>
    <dgm:pt modelId="{447ADF19-BA7E-41D5-A28F-D60EF363EBA2}" type="sibTrans" cxnId="{7F9E4010-5205-48F0-B6ED-ACD9CFF42102}">
      <dgm:prSet/>
      <dgm:spPr/>
      <dgm:t>
        <a:bodyPr/>
        <a:lstStyle/>
        <a:p>
          <a:endParaRPr lang="en-US"/>
        </a:p>
      </dgm:t>
    </dgm:pt>
    <dgm:pt modelId="{6A2A2E57-1FBC-4B97-92D1-167C0B56A226}">
      <dgm:prSet/>
      <dgm:spPr>
        <a:solidFill>
          <a:schemeClr val="accent2"/>
        </a:solidFill>
      </dgm:spPr>
      <dgm:t>
        <a:bodyPr/>
        <a:lstStyle/>
        <a:p>
          <a:pPr rtl="0"/>
          <a:r>
            <a:rPr lang="en-US" b="1">
              <a:latin typeface="Montserrat" panose="00000500000000000000" pitchFamily="2" charset="0"/>
            </a:rPr>
            <a:t>Premature death </a:t>
          </a:r>
        </a:p>
      </dgm:t>
    </dgm:pt>
    <dgm:pt modelId="{74F101A5-96D4-4427-8153-FA6139E21724}" type="parTrans" cxnId="{FB649DE6-822B-4CB4-A389-F4455B3172A4}">
      <dgm:prSet/>
      <dgm:spPr/>
      <dgm:t>
        <a:bodyPr/>
        <a:lstStyle/>
        <a:p>
          <a:endParaRPr lang="en-US"/>
        </a:p>
      </dgm:t>
    </dgm:pt>
    <dgm:pt modelId="{A4A1D4DD-8AE1-43DC-AE01-FBE0E4791F1F}" type="sibTrans" cxnId="{FB649DE6-822B-4CB4-A389-F4455B3172A4}">
      <dgm:prSet/>
      <dgm:spPr/>
      <dgm:t>
        <a:bodyPr/>
        <a:lstStyle/>
        <a:p>
          <a:endParaRPr lang="en-US"/>
        </a:p>
      </dgm:t>
    </dgm:pt>
    <dgm:pt modelId="{E4C55965-690E-42FE-BBA3-6FAD9C941F6A}" type="pres">
      <dgm:prSet presAssocID="{9E544369-7C6C-4D0D-AC05-5872351E9822}" presName="diagram" presStyleCnt="0">
        <dgm:presLayoutVars>
          <dgm:dir/>
          <dgm:resizeHandles val="exact"/>
        </dgm:presLayoutVars>
      </dgm:prSet>
      <dgm:spPr/>
    </dgm:pt>
    <dgm:pt modelId="{B4FF5FDC-673B-4299-9FC0-D5DBFC1964C8}" type="pres">
      <dgm:prSet presAssocID="{998C65FA-98DB-45A2-AAC8-3B8D6F7AFB8D}" presName="node" presStyleLbl="node1" presStyleIdx="0" presStyleCnt="9">
        <dgm:presLayoutVars>
          <dgm:bulletEnabled val="1"/>
        </dgm:presLayoutVars>
      </dgm:prSet>
      <dgm:spPr/>
    </dgm:pt>
    <dgm:pt modelId="{EDFAAE55-3F8C-4275-A74B-175B9402B0B5}" type="pres">
      <dgm:prSet presAssocID="{A6F67A11-DEC0-4308-8626-40BADD38780C}" presName="sibTrans" presStyleCnt="0"/>
      <dgm:spPr/>
    </dgm:pt>
    <dgm:pt modelId="{6BD9E123-3FA0-4C6F-8E17-6C67E2ED1065}" type="pres">
      <dgm:prSet presAssocID="{431B0682-8D36-4682-A5A1-1876BA1D7B7B}" presName="node" presStyleLbl="node1" presStyleIdx="1" presStyleCnt="9">
        <dgm:presLayoutVars>
          <dgm:bulletEnabled val="1"/>
        </dgm:presLayoutVars>
      </dgm:prSet>
      <dgm:spPr/>
    </dgm:pt>
    <dgm:pt modelId="{B0D40416-5AF9-4A3E-874F-BE7AFD43513B}" type="pres">
      <dgm:prSet presAssocID="{82D1D1FC-7DED-41BA-AB3A-2122AAC864C6}" presName="sibTrans" presStyleCnt="0"/>
      <dgm:spPr/>
    </dgm:pt>
    <dgm:pt modelId="{2DE5BE08-C34F-47E4-9B30-AD15969C60EB}" type="pres">
      <dgm:prSet presAssocID="{53233AF6-672A-4D3F-9691-75EDEBBB900C}" presName="node" presStyleLbl="node1" presStyleIdx="2" presStyleCnt="9">
        <dgm:presLayoutVars>
          <dgm:bulletEnabled val="1"/>
        </dgm:presLayoutVars>
      </dgm:prSet>
      <dgm:spPr/>
    </dgm:pt>
    <dgm:pt modelId="{6CA723D4-3635-4B21-B5D7-7B5B9281BDF6}" type="pres">
      <dgm:prSet presAssocID="{B8AA1E35-2FC2-4157-BA51-73BDB7629C1B}" presName="sibTrans" presStyleCnt="0"/>
      <dgm:spPr/>
    </dgm:pt>
    <dgm:pt modelId="{4D5FE0B0-95F7-4DCF-969B-E766E4905B45}" type="pres">
      <dgm:prSet presAssocID="{04F05A19-3EFA-4521-B693-FEC29FD52963}" presName="node" presStyleLbl="node1" presStyleIdx="3" presStyleCnt="9">
        <dgm:presLayoutVars>
          <dgm:bulletEnabled val="1"/>
        </dgm:presLayoutVars>
      </dgm:prSet>
      <dgm:spPr/>
    </dgm:pt>
    <dgm:pt modelId="{FB74CE58-CA28-4EDD-8760-05B037F1EB95}" type="pres">
      <dgm:prSet presAssocID="{D2A7BB54-C00F-44FA-90B6-516EDD1266C1}" presName="sibTrans" presStyleCnt="0"/>
      <dgm:spPr/>
    </dgm:pt>
    <dgm:pt modelId="{F6FBCB9C-A4F4-40A4-96BA-90B3357D4209}" type="pres">
      <dgm:prSet presAssocID="{7F97CFC2-673D-4688-A377-11C965F695AB}" presName="node" presStyleLbl="node1" presStyleIdx="4" presStyleCnt="9">
        <dgm:presLayoutVars>
          <dgm:bulletEnabled val="1"/>
        </dgm:presLayoutVars>
      </dgm:prSet>
      <dgm:spPr/>
    </dgm:pt>
    <dgm:pt modelId="{98185D5C-DB3E-4EAA-A611-D4DD7BD6689F}" type="pres">
      <dgm:prSet presAssocID="{0A134302-F20A-42CF-BC97-449CD92352E2}" presName="sibTrans" presStyleCnt="0"/>
      <dgm:spPr/>
    </dgm:pt>
    <dgm:pt modelId="{FCACC8D0-5BC7-4173-99B1-E1CED2DFA6B8}" type="pres">
      <dgm:prSet presAssocID="{63DFA779-D251-41E9-AF8D-A031CDEBEACE}" presName="node" presStyleLbl="node1" presStyleIdx="5" presStyleCnt="9">
        <dgm:presLayoutVars>
          <dgm:bulletEnabled val="1"/>
        </dgm:presLayoutVars>
      </dgm:prSet>
      <dgm:spPr/>
    </dgm:pt>
    <dgm:pt modelId="{B851E074-98C7-4851-A646-B3DA4225E282}" type="pres">
      <dgm:prSet presAssocID="{4CC2D272-C257-41DF-92CD-D570D18EAD79}" presName="sibTrans" presStyleCnt="0"/>
      <dgm:spPr/>
    </dgm:pt>
    <dgm:pt modelId="{14FA0574-499B-4AEB-99A2-F20C68F581D7}" type="pres">
      <dgm:prSet presAssocID="{DDAE58AC-7E78-4B41-9F72-A8E7477606BB}" presName="node" presStyleLbl="node1" presStyleIdx="6" presStyleCnt="9">
        <dgm:presLayoutVars>
          <dgm:bulletEnabled val="1"/>
        </dgm:presLayoutVars>
      </dgm:prSet>
      <dgm:spPr/>
    </dgm:pt>
    <dgm:pt modelId="{FF92EAC9-F9E0-4F78-9E8B-C075617CD899}" type="pres">
      <dgm:prSet presAssocID="{B4183E6A-B6DF-4007-97DC-422629FDA8EE}" presName="sibTrans" presStyleCnt="0"/>
      <dgm:spPr/>
    </dgm:pt>
    <dgm:pt modelId="{23F5BD26-2218-45BF-AF6F-B4A2C0C3CA75}" type="pres">
      <dgm:prSet presAssocID="{34DADD8A-E8E5-441D-A917-BBABE654597F}" presName="node" presStyleLbl="node1" presStyleIdx="7" presStyleCnt="9">
        <dgm:presLayoutVars>
          <dgm:bulletEnabled val="1"/>
        </dgm:presLayoutVars>
      </dgm:prSet>
      <dgm:spPr/>
    </dgm:pt>
    <dgm:pt modelId="{B85C1F4C-EA21-47E4-AC60-240285D84CE7}" type="pres">
      <dgm:prSet presAssocID="{447ADF19-BA7E-41D5-A28F-D60EF363EBA2}" presName="sibTrans" presStyleCnt="0"/>
      <dgm:spPr/>
    </dgm:pt>
    <dgm:pt modelId="{DCA2A888-B482-4D98-864C-1357BDDAD23A}" type="pres">
      <dgm:prSet presAssocID="{6A2A2E57-1FBC-4B97-92D1-167C0B56A226}" presName="node" presStyleLbl="node1" presStyleIdx="8" presStyleCnt="9">
        <dgm:presLayoutVars>
          <dgm:bulletEnabled val="1"/>
        </dgm:presLayoutVars>
      </dgm:prSet>
      <dgm:spPr/>
    </dgm:pt>
  </dgm:ptLst>
  <dgm:cxnLst>
    <dgm:cxn modelId="{F8012608-BAE6-45B7-94DA-CDB69F5D816C}" type="presOf" srcId="{63DFA779-D251-41E9-AF8D-A031CDEBEACE}" destId="{FCACC8D0-5BC7-4173-99B1-E1CED2DFA6B8}" srcOrd="0" destOrd="0" presId="urn:microsoft.com/office/officeart/2005/8/layout/default"/>
    <dgm:cxn modelId="{5A28AB08-C812-4983-B796-B7B1FB86870B}" srcId="{9E544369-7C6C-4D0D-AC05-5872351E9822}" destId="{431B0682-8D36-4682-A5A1-1876BA1D7B7B}" srcOrd="1" destOrd="0" parTransId="{578C7FE8-647D-4B6E-812C-ABC6D38FB5F4}" sibTransId="{82D1D1FC-7DED-41BA-AB3A-2122AAC864C6}"/>
    <dgm:cxn modelId="{7F9E4010-5205-48F0-B6ED-ACD9CFF42102}" srcId="{9E544369-7C6C-4D0D-AC05-5872351E9822}" destId="{34DADD8A-E8E5-441D-A917-BBABE654597F}" srcOrd="7" destOrd="0" parTransId="{EA2059C8-6E70-470E-800B-BDCB817D03FD}" sibTransId="{447ADF19-BA7E-41D5-A28F-D60EF363EBA2}"/>
    <dgm:cxn modelId="{2DCFC415-5662-4974-A6A7-0BDC177491F7}" type="presOf" srcId="{DDAE58AC-7E78-4B41-9F72-A8E7477606BB}" destId="{14FA0574-499B-4AEB-99A2-F20C68F581D7}" srcOrd="0" destOrd="0" presId="urn:microsoft.com/office/officeart/2005/8/layout/default"/>
    <dgm:cxn modelId="{A918271D-CD32-467A-95F8-C99A87EC2539}" type="presOf" srcId="{6A2A2E57-1FBC-4B97-92D1-167C0B56A226}" destId="{DCA2A888-B482-4D98-864C-1357BDDAD23A}" srcOrd="0" destOrd="0" presId="urn:microsoft.com/office/officeart/2005/8/layout/default"/>
    <dgm:cxn modelId="{5DD58D23-8DE1-4844-8D84-F2582B75366E}" srcId="{9E544369-7C6C-4D0D-AC05-5872351E9822}" destId="{63DFA779-D251-41E9-AF8D-A031CDEBEACE}" srcOrd="5" destOrd="0" parTransId="{577FAADA-800B-4AC5-A221-E6A652BF1BA2}" sibTransId="{4CC2D272-C257-41DF-92CD-D570D18EAD79}"/>
    <dgm:cxn modelId="{F2412538-F97A-4EC8-8762-32CD9EC5CB23}" type="presOf" srcId="{04F05A19-3EFA-4521-B693-FEC29FD52963}" destId="{4D5FE0B0-95F7-4DCF-969B-E766E4905B45}" srcOrd="0" destOrd="0" presId="urn:microsoft.com/office/officeart/2005/8/layout/default"/>
    <dgm:cxn modelId="{4EAC0C5D-4D5B-4E07-A9D4-5B53E7C80308}" type="presOf" srcId="{998C65FA-98DB-45A2-AAC8-3B8D6F7AFB8D}" destId="{B4FF5FDC-673B-4299-9FC0-D5DBFC1964C8}" srcOrd="0" destOrd="0" presId="urn:microsoft.com/office/officeart/2005/8/layout/default"/>
    <dgm:cxn modelId="{CB72994C-2AC9-43F1-A115-581F56338AD9}" type="presOf" srcId="{53233AF6-672A-4D3F-9691-75EDEBBB900C}" destId="{2DE5BE08-C34F-47E4-9B30-AD15969C60EB}" srcOrd="0" destOrd="0" presId="urn:microsoft.com/office/officeart/2005/8/layout/default"/>
    <dgm:cxn modelId="{2BE5F057-3238-4D90-B504-53F240E3CC2C}" type="presOf" srcId="{34DADD8A-E8E5-441D-A917-BBABE654597F}" destId="{23F5BD26-2218-45BF-AF6F-B4A2C0C3CA75}" srcOrd="0" destOrd="0" presId="urn:microsoft.com/office/officeart/2005/8/layout/default"/>
    <dgm:cxn modelId="{2BB0CE85-4396-48DC-923B-76D63A43F05E}" type="presOf" srcId="{7F97CFC2-673D-4688-A377-11C965F695AB}" destId="{F6FBCB9C-A4F4-40A4-96BA-90B3357D4209}" srcOrd="0" destOrd="0" presId="urn:microsoft.com/office/officeart/2005/8/layout/default"/>
    <dgm:cxn modelId="{14233B91-64D2-4744-8554-75FFDEB610BF}" type="presOf" srcId="{431B0682-8D36-4682-A5A1-1876BA1D7B7B}" destId="{6BD9E123-3FA0-4C6F-8E17-6C67E2ED1065}" srcOrd="0" destOrd="0" presId="urn:microsoft.com/office/officeart/2005/8/layout/default"/>
    <dgm:cxn modelId="{7F15CAA1-7CA1-441A-B1B5-5B0BEEF1C8EF}" srcId="{9E544369-7C6C-4D0D-AC05-5872351E9822}" destId="{7F97CFC2-673D-4688-A377-11C965F695AB}" srcOrd="4" destOrd="0" parTransId="{B2D2F290-3818-43DB-A2B0-CD3A3F9F51BB}" sibTransId="{0A134302-F20A-42CF-BC97-449CD92352E2}"/>
    <dgm:cxn modelId="{F901CBC4-D63F-48BF-BEC9-D8960CB7240F}" srcId="{9E544369-7C6C-4D0D-AC05-5872351E9822}" destId="{04F05A19-3EFA-4521-B693-FEC29FD52963}" srcOrd="3" destOrd="0" parTransId="{04AFD596-0F89-4939-90B8-B3572CF0242A}" sibTransId="{D2A7BB54-C00F-44FA-90B6-516EDD1266C1}"/>
    <dgm:cxn modelId="{223A09C6-F201-4963-98B1-1D601C923369}" srcId="{9E544369-7C6C-4D0D-AC05-5872351E9822}" destId="{998C65FA-98DB-45A2-AAC8-3B8D6F7AFB8D}" srcOrd="0" destOrd="0" parTransId="{4D48D64E-A911-42F2-B2D4-8E347D50DA27}" sibTransId="{A6F67A11-DEC0-4308-8626-40BADD38780C}"/>
    <dgm:cxn modelId="{3B87DEE3-5BD9-4C44-8C7E-11A9AF2E6568}" type="presOf" srcId="{9E544369-7C6C-4D0D-AC05-5872351E9822}" destId="{E4C55965-690E-42FE-BBA3-6FAD9C941F6A}" srcOrd="0" destOrd="0" presId="urn:microsoft.com/office/officeart/2005/8/layout/default"/>
    <dgm:cxn modelId="{FB649DE6-822B-4CB4-A389-F4455B3172A4}" srcId="{9E544369-7C6C-4D0D-AC05-5872351E9822}" destId="{6A2A2E57-1FBC-4B97-92D1-167C0B56A226}" srcOrd="8" destOrd="0" parTransId="{74F101A5-96D4-4427-8153-FA6139E21724}" sibTransId="{A4A1D4DD-8AE1-43DC-AE01-FBE0E4791F1F}"/>
    <dgm:cxn modelId="{07C517E7-30C4-4535-91B6-510623467105}" srcId="{9E544369-7C6C-4D0D-AC05-5872351E9822}" destId="{DDAE58AC-7E78-4B41-9F72-A8E7477606BB}" srcOrd="6" destOrd="0" parTransId="{9D7E99FA-BA73-40E6-A6FE-5B35A186E3FA}" sibTransId="{B4183E6A-B6DF-4007-97DC-422629FDA8EE}"/>
    <dgm:cxn modelId="{A42102EC-7239-4287-80F6-2996F7F007B0}" srcId="{9E544369-7C6C-4D0D-AC05-5872351E9822}" destId="{53233AF6-672A-4D3F-9691-75EDEBBB900C}" srcOrd="2" destOrd="0" parTransId="{F4E42CFA-4BC2-4B2E-BCB1-BCECDFB81BF4}" sibTransId="{B8AA1E35-2FC2-4157-BA51-73BDB7629C1B}"/>
    <dgm:cxn modelId="{E8506C97-EABD-484B-BE15-931247A2A07B}" type="presParOf" srcId="{E4C55965-690E-42FE-BBA3-6FAD9C941F6A}" destId="{B4FF5FDC-673B-4299-9FC0-D5DBFC1964C8}" srcOrd="0" destOrd="0" presId="urn:microsoft.com/office/officeart/2005/8/layout/default"/>
    <dgm:cxn modelId="{93CCF0EA-3890-434D-8B2B-5AB1E3D9FCBD}" type="presParOf" srcId="{E4C55965-690E-42FE-BBA3-6FAD9C941F6A}" destId="{EDFAAE55-3F8C-4275-A74B-175B9402B0B5}" srcOrd="1" destOrd="0" presId="urn:microsoft.com/office/officeart/2005/8/layout/default"/>
    <dgm:cxn modelId="{8A94F192-C846-4DBC-81D8-C5B33039F4EB}" type="presParOf" srcId="{E4C55965-690E-42FE-BBA3-6FAD9C941F6A}" destId="{6BD9E123-3FA0-4C6F-8E17-6C67E2ED1065}" srcOrd="2" destOrd="0" presId="urn:microsoft.com/office/officeart/2005/8/layout/default"/>
    <dgm:cxn modelId="{424E316C-1EE4-4B82-A8BE-B1B27DA4F4D9}" type="presParOf" srcId="{E4C55965-690E-42FE-BBA3-6FAD9C941F6A}" destId="{B0D40416-5AF9-4A3E-874F-BE7AFD43513B}" srcOrd="3" destOrd="0" presId="urn:microsoft.com/office/officeart/2005/8/layout/default"/>
    <dgm:cxn modelId="{A9A51A0C-3215-4806-A37B-0658434C3915}" type="presParOf" srcId="{E4C55965-690E-42FE-BBA3-6FAD9C941F6A}" destId="{2DE5BE08-C34F-47E4-9B30-AD15969C60EB}" srcOrd="4" destOrd="0" presId="urn:microsoft.com/office/officeart/2005/8/layout/default"/>
    <dgm:cxn modelId="{903D17D8-DC2A-48B8-AE3C-0FD19B71F2B1}" type="presParOf" srcId="{E4C55965-690E-42FE-BBA3-6FAD9C941F6A}" destId="{6CA723D4-3635-4B21-B5D7-7B5B9281BDF6}" srcOrd="5" destOrd="0" presId="urn:microsoft.com/office/officeart/2005/8/layout/default"/>
    <dgm:cxn modelId="{E7AC56E2-0C44-4941-9DC4-33EDA450CF38}" type="presParOf" srcId="{E4C55965-690E-42FE-BBA3-6FAD9C941F6A}" destId="{4D5FE0B0-95F7-4DCF-969B-E766E4905B45}" srcOrd="6" destOrd="0" presId="urn:microsoft.com/office/officeart/2005/8/layout/default"/>
    <dgm:cxn modelId="{0C3DADE0-2655-40AD-A810-A507671E22D3}" type="presParOf" srcId="{E4C55965-690E-42FE-BBA3-6FAD9C941F6A}" destId="{FB74CE58-CA28-4EDD-8760-05B037F1EB95}" srcOrd="7" destOrd="0" presId="urn:microsoft.com/office/officeart/2005/8/layout/default"/>
    <dgm:cxn modelId="{D2DD96BC-A816-4863-A664-7F53E1DA1711}" type="presParOf" srcId="{E4C55965-690E-42FE-BBA3-6FAD9C941F6A}" destId="{F6FBCB9C-A4F4-40A4-96BA-90B3357D4209}" srcOrd="8" destOrd="0" presId="urn:microsoft.com/office/officeart/2005/8/layout/default"/>
    <dgm:cxn modelId="{F3CC8AE6-069D-454A-A95B-618516ED5237}" type="presParOf" srcId="{E4C55965-690E-42FE-BBA3-6FAD9C941F6A}" destId="{98185D5C-DB3E-4EAA-A611-D4DD7BD6689F}" srcOrd="9" destOrd="0" presId="urn:microsoft.com/office/officeart/2005/8/layout/default"/>
    <dgm:cxn modelId="{7A47A07A-D788-4DC0-B1C5-CA16DD9F689C}" type="presParOf" srcId="{E4C55965-690E-42FE-BBA3-6FAD9C941F6A}" destId="{FCACC8D0-5BC7-4173-99B1-E1CED2DFA6B8}" srcOrd="10" destOrd="0" presId="urn:microsoft.com/office/officeart/2005/8/layout/default"/>
    <dgm:cxn modelId="{DED33937-B16C-42E2-A973-DE1A48E5847A}" type="presParOf" srcId="{E4C55965-690E-42FE-BBA3-6FAD9C941F6A}" destId="{B851E074-98C7-4851-A646-B3DA4225E282}" srcOrd="11" destOrd="0" presId="urn:microsoft.com/office/officeart/2005/8/layout/default"/>
    <dgm:cxn modelId="{70E62FC4-49E9-4108-85A1-4DE9AB47B886}" type="presParOf" srcId="{E4C55965-690E-42FE-BBA3-6FAD9C941F6A}" destId="{14FA0574-499B-4AEB-99A2-F20C68F581D7}" srcOrd="12" destOrd="0" presId="urn:microsoft.com/office/officeart/2005/8/layout/default"/>
    <dgm:cxn modelId="{D1E5112C-6BB4-4BD4-A843-2474E62FB89B}" type="presParOf" srcId="{E4C55965-690E-42FE-BBA3-6FAD9C941F6A}" destId="{FF92EAC9-F9E0-4F78-9E8B-C075617CD899}" srcOrd="13" destOrd="0" presId="urn:microsoft.com/office/officeart/2005/8/layout/default"/>
    <dgm:cxn modelId="{E14D29F1-9460-4FF8-AB1A-1452A875E878}" type="presParOf" srcId="{E4C55965-690E-42FE-BBA3-6FAD9C941F6A}" destId="{23F5BD26-2218-45BF-AF6F-B4A2C0C3CA75}" srcOrd="14" destOrd="0" presId="urn:microsoft.com/office/officeart/2005/8/layout/default"/>
    <dgm:cxn modelId="{A316177B-0F65-401C-A741-CCC70F9791A4}" type="presParOf" srcId="{E4C55965-690E-42FE-BBA3-6FAD9C941F6A}" destId="{B85C1F4C-EA21-47E4-AC60-240285D84CE7}" srcOrd="15" destOrd="0" presId="urn:microsoft.com/office/officeart/2005/8/layout/default"/>
    <dgm:cxn modelId="{43FFF0DA-16DC-4776-A761-C9054B8D4373}" type="presParOf" srcId="{E4C55965-690E-42FE-BBA3-6FAD9C941F6A}" destId="{DCA2A888-B482-4D98-864C-1357BDDAD23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4D832-2B45-4D48-B42E-4E1E3EA853C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671B968-3A27-495D-B06F-01029ECB8DD0}">
      <dgm:prSet/>
      <dgm:spPr/>
      <dgm:t>
        <a:bodyPr/>
        <a:lstStyle/>
        <a:p>
          <a:r>
            <a:rPr lang="en-US">
              <a:solidFill>
                <a:schemeClr val="tx2"/>
              </a:solidFill>
              <a:latin typeface="Montserrat" panose="00000500000000000000" pitchFamily="2" charset="0"/>
            </a:rPr>
            <a:t>Decades of research across disciplines show that higher levels of social connectedness suggest better community outcomes, ranging from population health to community safety, resilience, prosperity and representative government.</a:t>
          </a:r>
        </a:p>
      </dgm:t>
    </dgm:pt>
    <dgm:pt modelId="{D5D27204-B7DA-463F-B216-5C5965B2DF14}" type="parTrans" cxnId="{6E2EC7FA-9724-4CB6-96D2-4DB7FF94F7E7}">
      <dgm:prSet/>
      <dgm:spPr/>
      <dgm:t>
        <a:bodyPr/>
        <a:lstStyle/>
        <a:p>
          <a:endParaRPr lang="en-US"/>
        </a:p>
      </dgm:t>
    </dgm:pt>
    <dgm:pt modelId="{6FF5186A-8322-41C2-8429-E21B5BDE3E35}" type="sibTrans" cxnId="{6E2EC7FA-9724-4CB6-96D2-4DB7FF94F7E7}">
      <dgm:prSet/>
      <dgm:spPr/>
      <dgm:t>
        <a:bodyPr/>
        <a:lstStyle/>
        <a:p>
          <a:endParaRPr lang="en-US"/>
        </a:p>
      </dgm:t>
    </dgm:pt>
    <dgm:pt modelId="{7459A05E-D817-49E3-A179-A8FAE241614E}">
      <dgm:prSet/>
      <dgm:spPr/>
      <dgm:t>
        <a:bodyPr/>
        <a:lstStyle/>
        <a:p>
          <a:r>
            <a:rPr lang="en-US">
              <a:solidFill>
                <a:schemeClr val="tx2"/>
              </a:solidFill>
              <a:latin typeface="Montserrat" panose="00000500000000000000" pitchFamily="2" charset="0"/>
            </a:rPr>
            <a:t>These studies establish that social connection is vital not only to our physical, mental and emotional health, but also to the health and well-being of our communities</a:t>
          </a:r>
        </a:p>
      </dgm:t>
    </dgm:pt>
    <dgm:pt modelId="{3C0C0176-512E-4336-A56A-3C33509D7438}" type="parTrans" cxnId="{B6805D16-F6A0-4DE1-9E49-ED211050A062}">
      <dgm:prSet/>
      <dgm:spPr/>
      <dgm:t>
        <a:bodyPr/>
        <a:lstStyle/>
        <a:p>
          <a:endParaRPr lang="en-US"/>
        </a:p>
      </dgm:t>
    </dgm:pt>
    <dgm:pt modelId="{4C33F7AD-10DD-4A66-A551-8E0BC941E4CC}" type="sibTrans" cxnId="{B6805D16-F6A0-4DE1-9E49-ED211050A062}">
      <dgm:prSet/>
      <dgm:spPr/>
      <dgm:t>
        <a:bodyPr/>
        <a:lstStyle/>
        <a:p>
          <a:endParaRPr lang="en-US"/>
        </a:p>
      </dgm:t>
    </dgm:pt>
    <dgm:pt modelId="{04B33533-3DB2-4A1B-A11C-84B679AFD85D}" type="pres">
      <dgm:prSet presAssocID="{3BC4D832-2B45-4D48-B42E-4E1E3EA853CE}" presName="root" presStyleCnt="0">
        <dgm:presLayoutVars>
          <dgm:dir/>
          <dgm:resizeHandles val="exact"/>
        </dgm:presLayoutVars>
      </dgm:prSet>
      <dgm:spPr/>
    </dgm:pt>
    <dgm:pt modelId="{74961047-2073-4429-98EE-4D83BEB2E6F7}" type="pres">
      <dgm:prSet presAssocID="{B671B968-3A27-495D-B06F-01029ECB8DD0}" presName="compNode" presStyleCnt="0"/>
      <dgm:spPr/>
    </dgm:pt>
    <dgm:pt modelId="{F3C8EADE-84A8-4AC4-8394-5E628F06149C}" type="pres">
      <dgm:prSet presAssocID="{B671B968-3A27-495D-B06F-01029ECB8DD0}" presName="bgRect" presStyleLbl="bgShp" presStyleIdx="0" presStyleCnt="2"/>
      <dgm:spPr/>
    </dgm:pt>
    <dgm:pt modelId="{143E0A93-3CA1-45C3-B96A-E469BA6D37C5}" type="pres">
      <dgm:prSet presAssocID="{B671B968-3A27-495D-B06F-01029ECB8D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8E50232-0772-4454-8050-FD028F389107}" type="pres">
      <dgm:prSet presAssocID="{B671B968-3A27-495D-B06F-01029ECB8DD0}" presName="spaceRect" presStyleCnt="0"/>
      <dgm:spPr/>
    </dgm:pt>
    <dgm:pt modelId="{2010C01D-43EA-47E5-A20D-F0A2C1B7568C}" type="pres">
      <dgm:prSet presAssocID="{B671B968-3A27-495D-B06F-01029ECB8DD0}" presName="parTx" presStyleLbl="revTx" presStyleIdx="0" presStyleCnt="2">
        <dgm:presLayoutVars>
          <dgm:chMax val="0"/>
          <dgm:chPref val="0"/>
        </dgm:presLayoutVars>
      </dgm:prSet>
      <dgm:spPr/>
    </dgm:pt>
    <dgm:pt modelId="{B64BED99-3465-4D82-835C-4FED5E796AD4}" type="pres">
      <dgm:prSet presAssocID="{6FF5186A-8322-41C2-8429-E21B5BDE3E35}" presName="sibTrans" presStyleCnt="0"/>
      <dgm:spPr/>
    </dgm:pt>
    <dgm:pt modelId="{9553C5AC-E854-4A7C-AACC-D55587492772}" type="pres">
      <dgm:prSet presAssocID="{7459A05E-D817-49E3-A179-A8FAE241614E}" presName="compNode" presStyleCnt="0"/>
      <dgm:spPr/>
    </dgm:pt>
    <dgm:pt modelId="{C7508D32-5954-4F30-99D9-AC8596C80B39}" type="pres">
      <dgm:prSet presAssocID="{7459A05E-D817-49E3-A179-A8FAE241614E}" presName="bgRect" presStyleLbl="bgShp" presStyleIdx="1" presStyleCnt="2"/>
      <dgm:spPr/>
    </dgm:pt>
    <dgm:pt modelId="{581031FD-E17C-4F3D-891A-07DC16849C74}" type="pres">
      <dgm:prSet presAssocID="{7459A05E-D817-49E3-A179-A8FAE24161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6316C023-1CE5-4C5C-B137-D0E5CF44BBE3}" type="pres">
      <dgm:prSet presAssocID="{7459A05E-D817-49E3-A179-A8FAE241614E}" presName="spaceRect" presStyleCnt="0"/>
      <dgm:spPr/>
    </dgm:pt>
    <dgm:pt modelId="{52CEED9A-711A-4DBC-B267-FE647F249627}" type="pres">
      <dgm:prSet presAssocID="{7459A05E-D817-49E3-A179-A8FAE241614E}" presName="parTx" presStyleLbl="revTx" presStyleIdx="1" presStyleCnt="2">
        <dgm:presLayoutVars>
          <dgm:chMax val="0"/>
          <dgm:chPref val="0"/>
        </dgm:presLayoutVars>
      </dgm:prSet>
      <dgm:spPr/>
    </dgm:pt>
  </dgm:ptLst>
  <dgm:cxnLst>
    <dgm:cxn modelId="{B6805D16-F6A0-4DE1-9E49-ED211050A062}" srcId="{3BC4D832-2B45-4D48-B42E-4E1E3EA853CE}" destId="{7459A05E-D817-49E3-A179-A8FAE241614E}" srcOrd="1" destOrd="0" parTransId="{3C0C0176-512E-4336-A56A-3C33509D7438}" sibTransId="{4C33F7AD-10DD-4A66-A551-8E0BC941E4CC}"/>
    <dgm:cxn modelId="{18D22C1E-D718-4492-A351-6F417AD992C0}" type="presOf" srcId="{B671B968-3A27-495D-B06F-01029ECB8DD0}" destId="{2010C01D-43EA-47E5-A20D-F0A2C1B7568C}" srcOrd="0" destOrd="0" presId="urn:microsoft.com/office/officeart/2018/2/layout/IconVerticalSolidList"/>
    <dgm:cxn modelId="{32B6EC83-CF39-4435-B306-D94A3A1F2AD2}" type="presOf" srcId="{3BC4D832-2B45-4D48-B42E-4E1E3EA853CE}" destId="{04B33533-3DB2-4A1B-A11C-84B679AFD85D}" srcOrd="0" destOrd="0" presId="urn:microsoft.com/office/officeart/2018/2/layout/IconVerticalSolidList"/>
    <dgm:cxn modelId="{4969CC94-6EAD-41CF-80FC-E20704464449}" type="presOf" srcId="{7459A05E-D817-49E3-A179-A8FAE241614E}" destId="{52CEED9A-711A-4DBC-B267-FE647F249627}" srcOrd="0" destOrd="0" presId="urn:microsoft.com/office/officeart/2018/2/layout/IconVerticalSolidList"/>
    <dgm:cxn modelId="{6E2EC7FA-9724-4CB6-96D2-4DB7FF94F7E7}" srcId="{3BC4D832-2B45-4D48-B42E-4E1E3EA853CE}" destId="{B671B968-3A27-495D-B06F-01029ECB8DD0}" srcOrd="0" destOrd="0" parTransId="{D5D27204-B7DA-463F-B216-5C5965B2DF14}" sibTransId="{6FF5186A-8322-41C2-8429-E21B5BDE3E35}"/>
    <dgm:cxn modelId="{FE7BFBF7-B456-4EF6-9B0B-F185335F9CA9}" type="presParOf" srcId="{04B33533-3DB2-4A1B-A11C-84B679AFD85D}" destId="{74961047-2073-4429-98EE-4D83BEB2E6F7}" srcOrd="0" destOrd="0" presId="urn:microsoft.com/office/officeart/2018/2/layout/IconVerticalSolidList"/>
    <dgm:cxn modelId="{6E18DDF4-113D-4508-B5B3-319900974E38}" type="presParOf" srcId="{74961047-2073-4429-98EE-4D83BEB2E6F7}" destId="{F3C8EADE-84A8-4AC4-8394-5E628F06149C}" srcOrd="0" destOrd="0" presId="urn:microsoft.com/office/officeart/2018/2/layout/IconVerticalSolidList"/>
    <dgm:cxn modelId="{8BE6A06C-E43C-4C68-B9C2-8D913C957584}" type="presParOf" srcId="{74961047-2073-4429-98EE-4D83BEB2E6F7}" destId="{143E0A93-3CA1-45C3-B96A-E469BA6D37C5}" srcOrd="1" destOrd="0" presId="urn:microsoft.com/office/officeart/2018/2/layout/IconVerticalSolidList"/>
    <dgm:cxn modelId="{EA8CF6D8-E17F-49FB-89DC-5295ADA71FD8}" type="presParOf" srcId="{74961047-2073-4429-98EE-4D83BEB2E6F7}" destId="{C8E50232-0772-4454-8050-FD028F389107}" srcOrd="2" destOrd="0" presId="urn:microsoft.com/office/officeart/2018/2/layout/IconVerticalSolidList"/>
    <dgm:cxn modelId="{E04AB45F-0922-474F-93B0-D68311CB0A56}" type="presParOf" srcId="{74961047-2073-4429-98EE-4D83BEB2E6F7}" destId="{2010C01D-43EA-47E5-A20D-F0A2C1B7568C}" srcOrd="3" destOrd="0" presId="urn:microsoft.com/office/officeart/2018/2/layout/IconVerticalSolidList"/>
    <dgm:cxn modelId="{4D9FE63D-9285-4525-AE00-7B1E34E0D2B8}" type="presParOf" srcId="{04B33533-3DB2-4A1B-A11C-84B679AFD85D}" destId="{B64BED99-3465-4D82-835C-4FED5E796AD4}" srcOrd="1" destOrd="0" presId="urn:microsoft.com/office/officeart/2018/2/layout/IconVerticalSolidList"/>
    <dgm:cxn modelId="{361434D9-F76D-4FAE-A7D4-98F48A392B2F}" type="presParOf" srcId="{04B33533-3DB2-4A1B-A11C-84B679AFD85D}" destId="{9553C5AC-E854-4A7C-AACC-D55587492772}" srcOrd="2" destOrd="0" presId="urn:microsoft.com/office/officeart/2018/2/layout/IconVerticalSolidList"/>
    <dgm:cxn modelId="{00EC3560-77A3-4E3C-B619-30BDB2A2CEA1}" type="presParOf" srcId="{9553C5AC-E854-4A7C-AACC-D55587492772}" destId="{C7508D32-5954-4F30-99D9-AC8596C80B39}" srcOrd="0" destOrd="0" presId="urn:microsoft.com/office/officeart/2018/2/layout/IconVerticalSolidList"/>
    <dgm:cxn modelId="{60A1BFB9-D45E-4DAB-BEAA-42882514B86A}" type="presParOf" srcId="{9553C5AC-E854-4A7C-AACC-D55587492772}" destId="{581031FD-E17C-4F3D-891A-07DC16849C74}" srcOrd="1" destOrd="0" presId="urn:microsoft.com/office/officeart/2018/2/layout/IconVerticalSolidList"/>
    <dgm:cxn modelId="{FB5B996F-0482-4949-923B-2C17FA168136}" type="presParOf" srcId="{9553C5AC-E854-4A7C-AACC-D55587492772}" destId="{6316C023-1CE5-4C5C-B137-D0E5CF44BBE3}" srcOrd="2" destOrd="0" presId="urn:microsoft.com/office/officeart/2018/2/layout/IconVerticalSolidList"/>
    <dgm:cxn modelId="{A8BC3206-AA59-43E2-A6AA-5A4FBACBE681}" type="presParOf" srcId="{9553C5AC-E854-4A7C-AACC-D55587492772}" destId="{52CEED9A-711A-4DBC-B267-FE647F2496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4BE201-C469-4D90-9261-940906DFC11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45467A20-1E94-421A-8D3B-0D6A1F2B574E}">
      <dgm:prSet/>
      <dgm:spPr/>
      <dgm:t>
        <a:bodyPr/>
        <a:lstStyle/>
        <a:p>
          <a:r>
            <a:rPr lang="en-US" b="1">
              <a:latin typeface="Montserrat" panose="00000500000000000000" pitchFamily="2" charset="0"/>
            </a:rPr>
            <a:t>National, Territory, State, Local, and Tribal Governments</a:t>
          </a:r>
        </a:p>
      </dgm:t>
    </dgm:pt>
    <dgm:pt modelId="{8C481AF8-CD72-4230-A12F-3AA556F50876}" type="parTrans" cxnId="{8E50900B-1651-4F5A-B0A9-83A34D76D5DF}">
      <dgm:prSet/>
      <dgm:spPr/>
      <dgm:t>
        <a:bodyPr/>
        <a:lstStyle/>
        <a:p>
          <a:endParaRPr lang="en-US"/>
        </a:p>
      </dgm:t>
    </dgm:pt>
    <dgm:pt modelId="{CF3C7F16-5AB1-4AEF-A363-05499FB79C8D}" type="sibTrans" cxnId="{8E50900B-1651-4F5A-B0A9-83A34D76D5DF}">
      <dgm:prSet/>
      <dgm:spPr/>
      <dgm:t>
        <a:bodyPr/>
        <a:lstStyle/>
        <a:p>
          <a:endParaRPr lang="en-US"/>
        </a:p>
      </dgm:t>
    </dgm:pt>
    <dgm:pt modelId="{4BCDD82F-BF59-4BE8-BF37-33EB686E6A8E}">
      <dgm:prSet/>
      <dgm:spPr/>
      <dgm:t>
        <a:bodyPr/>
        <a:lstStyle/>
        <a:p>
          <a:r>
            <a:rPr lang="en-US" b="1">
              <a:latin typeface="Montserrat" panose="00000500000000000000" pitchFamily="2" charset="0"/>
            </a:rPr>
            <a:t>Health Systems &amp; Workers</a:t>
          </a:r>
        </a:p>
      </dgm:t>
    </dgm:pt>
    <dgm:pt modelId="{6E12AC9E-2932-4137-82BF-6BDC9E7EA968}" type="parTrans" cxnId="{782E29ED-A269-4E22-89E2-EB89F61C914D}">
      <dgm:prSet/>
      <dgm:spPr/>
      <dgm:t>
        <a:bodyPr/>
        <a:lstStyle/>
        <a:p>
          <a:endParaRPr lang="en-US"/>
        </a:p>
      </dgm:t>
    </dgm:pt>
    <dgm:pt modelId="{F179C295-9D2B-486E-968A-0482871123FF}" type="sibTrans" cxnId="{782E29ED-A269-4E22-89E2-EB89F61C914D}">
      <dgm:prSet/>
      <dgm:spPr/>
      <dgm:t>
        <a:bodyPr/>
        <a:lstStyle/>
        <a:p>
          <a:endParaRPr lang="en-US"/>
        </a:p>
      </dgm:t>
    </dgm:pt>
    <dgm:pt modelId="{39BAF5A2-BB5B-4FB5-AB59-50DDD64388A7}">
      <dgm:prSet/>
      <dgm:spPr/>
      <dgm:t>
        <a:bodyPr/>
        <a:lstStyle/>
        <a:p>
          <a:r>
            <a:rPr lang="en-US" b="1">
              <a:latin typeface="Montserrat" panose="00000500000000000000" pitchFamily="2" charset="0"/>
            </a:rPr>
            <a:t>Public Health</a:t>
          </a:r>
        </a:p>
      </dgm:t>
    </dgm:pt>
    <dgm:pt modelId="{2973B81D-4DA6-468B-A37F-58B0263C970F}" type="parTrans" cxnId="{E3504750-0AED-4BA2-8BA0-73C45C18297B}">
      <dgm:prSet/>
      <dgm:spPr/>
      <dgm:t>
        <a:bodyPr/>
        <a:lstStyle/>
        <a:p>
          <a:endParaRPr lang="en-US"/>
        </a:p>
      </dgm:t>
    </dgm:pt>
    <dgm:pt modelId="{75D4858C-B602-46A8-9D3C-D66D858A09AF}" type="sibTrans" cxnId="{E3504750-0AED-4BA2-8BA0-73C45C18297B}">
      <dgm:prSet/>
      <dgm:spPr/>
      <dgm:t>
        <a:bodyPr/>
        <a:lstStyle/>
        <a:p>
          <a:endParaRPr lang="en-US"/>
        </a:p>
      </dgm:t>
    </dgm:pt>
    <dgm:pt modelId="{4990F0A9-5E0C-4F22-AF3C-4638076FE030}">
      <dgm:prSet/>
      <dgm:spPr/>
      <dgm:t>
        <a:bodyPr/>
        <a:lstStyle/>
        <a:p>
          <a:r>
            <a:rPr lang="en-US" b="1">
              <a:latin typeface="Montserrat" panose="00000500000000000000" pitchFamily="2" charset="0"/>
            </a:rPr>
            <a:t>Workplaces</a:t>
          </a:r>
        </a:p>
      </dgm:t>
    </dgm:pt>
    <dgm:pt modelId="{4C171D0B-8D0B-46C9-A569-34DF456DD0AD}" type="parTrans" cxnId="{CC316A6A-A6E2-4138-8EF3-8DA2E822E7E2}">
      <dgm:prSet/>
      <dgm:spPr/>
      <dgm:t>
        <a:bodyPr/>
        <a:lstStyle/>
        <a:p>
          <a:endParaRPr lang="en-US"/>
        </a:p>
      </dgm:t>
    </dgm:pt>
    <dgm:pt modelId="{3424A7AA-6397-4E73-B952-3231765D8789}" type="sibTrans" cxnId="{CC316A6A-A6E2-4138-8EF3-8DA2E822E7E2}">
      <dgm:prSet/>
      <dgm:spPr/>
      <dgm:t>
        <a:bodyPr/>
        <a:lstStyle/>
        <a:p>
          <a:endParaRPr lang="en-US"/>
        </a:p>
      </dgm:t>
    </dgm:pt>
    <dgm:pt modelId="{82D81CD9-B345-4CEE-888C-4C391D4D1530}">
      <dgm:prSet/>
      <dgm:spPr/>
      <dgm:t>
        <a:bodyPr/>
        <a:lstStyle/>
        <a:p>
          <a:r>
            <a:rPr lang="en-US" b="1">
              <a:latin typeface="Montserrat" panose="00000500000000000000" pitchFamily="2" charset="0"/>
            </a:rPr>
            <a:t>Community-Based Organizations</a:t>
          </a:r>
        </a:p>
      </dgm:t>
    </dgm:pt>
    <dgm:pt modelId="{46C2941B-333F-472A-8D6C-3648BBCD3A78}" type="parTrans" cxnId="{0996EA86-6246-454C-80FB-78D487A88954}">
      <dgm:prSet/>
      <dgm:spPr/>
      <dgm:t>
        <a:bodyPr/>
        <a:lstStyle/>
        <a:p>
          <a:endParaRPr lang="en-US"/>
        </a:p>
      </dgm:t>
    </dgm:pt>
    <dgm:pt modelId="{5DBC5901-777F-4025-8930-1AAC1FB1EFF4}" type="sibTrans" cxnId="{0996EA86-6246-454C-80FB-78D487A88954}">
      <dgm:prSet/>
      <dgm:spPr/>
      <dgm:t>
        <a:bodyPr/>
        <a:lstStyle/>
        <a:p>
          <a:endParaRPr lang="en-US"/>
        </a:p>
      </dgm:t>
    </dgm:pt>
    <dgm:pt modelId="{DBE0AA59-5561-40AC-9DD3-EF4053C86820}">
      <dgm:prSet/>
      <dgm:spPr/>
      <dgm:t>
        <a:bodyPr/>
        <a:lstStyle/>
        <a:p>
          <a:r>
            <a:rPr lang="en-US" b="1"/>
            <a:t>Caregivers</a:t>
          </a:r>
        </a:p>
      </dgm:t>
    </dgm:pt>
    <dgm:pt modelId="{902E402F-EF95-4FF9-B11B-7A8AB0348BF6}" type="parTrans" cxnId="{4913DB3F-1E42-4512-97DC-517395AB45A3}">
      <dgm:prSet/>
      <dgm:spPr/>
      <dgm:t>
        <a:bodyPr/>
        <a:lstStyle/>
        <a:p>
          <a:endParaRPr lang="en-US"/>
        </a:p>
      </dgm:t>
    </dgm:pt>
    <dgm:pt modelId="{3BABAEB6-653A-452A-AF19-4D4C5C3D0781}" type="sibTrans" cxnId="{4913DB3F-1E42-4512-97DC-517395AB45A3}">
      <dgm:prSet/>
      <dgm:spPr/>
      <dgm:t>
        <a:bodyPr/>
        <a:lstStyle/>
        <a:p>
          <a:endParaRPr lang="en-US"/>
        </a:p>
      </dgm:t>
    </dgm:pt>
    <dgm:pt modelId="{FB20CD6A-D7B7-496B-AC94-9076AD5CC003}">
      <dgm:prSet/>
      <dgm:spPr/>
      <dgm:t>
        <a:bodyPr/>
        <a:lstStyle/>
        <a:p>
          <a:r>
            <a:rPr lang="en-US" b="1">
              <a:latin typeface="Montserrat" panose="00000500000000000000" pitchFamily="2" charset="0"/>
            </a:rPr>
            <a:t>Individuals</a:t>
          </a:r>
          <a:r>
            <a:rPr lang="en-US" b="1"/>
            <a:t> </a:t>
          </a:r>
        </a:p>
      </dgm:t>
    </dgm:pt>
    <dgm:pt modelId="{AD89AB94-F984-4939-9E1D-975CA55EC08B}" type="parTrans" cxnId="{60920602-557F-4315-B4FE-3A933E91267F}">
      <dgm:prSet/>
      <dgm:spPr/>
      <dgm:t>
        <a:bodyPr/>
        <a:lstStyle/>
        <a:p>
          <a:endParaRPr lang="en-US"/>
        </a:p>
      </dgm:t>
    </dgm:pt>
    <dgm:pt modelId="{BE9A9D24-C752-4589-B5C8-90A02126C794}" type="sibTrans" cxnId="{60920602-557F-4315-B4FE-3A933E91267F}">
      <dgm:prSet/>
      <dgm:spPr/>
      <dgm:t>
        <a:bodyPr/>
        <a:lstStyle/>
        <a:p>
          <a:endParaRPr lang="en-US"/>
        </a:p>
      </dgm:t>
    </dgm:pt>
    <dgm:pt modelId="{12C74DE8-2C86-4122-A297-3C733846F198}" type="pres">
      <dgm:prSet presAssocID="{054BE201-C469-4D90-9261-940906DFC110}" presName="linear" presStyleCnt="0">
        <dgm:presLayoutVars>
          <dgm:animLvl val="lvl"/>
          <dgm:resizeHandles val="exact"/>
        </dgm:presLayoutVars>
      </dgm:prSet>
      <dgm:spPr/>
    </dgm:pt>
    <dgm:pt modelId="{58E1EF16-F6DC-4774-A081-B6DFAD4792B6}" type="pres">
      <dgm:prSet presAssocID="{45467A20-1E94-421A-8D3B-0D6A1F2B574E}" presName="parentText" presStyleLbl="node1" presStyleIdx="0" presStyleCnt="7">
        <dgm:presLayoutVars>
          <dgm:chMax val="0"/>
          <dgm:bulletEnabled val="1"/>
        </dgm:presLayoutVars>
      </dgm:prSet>
      <dgm:spPr/>
    </dgm:pt>
    <dgm:pt modelId="{30150992-9AD6-478D-B3E1-788612D177FC}" type="pres">
      <dgm:prSet presAssocID="{CF3C7F16-5AB1-4AEF-A363-05499FB79C8D}" presName="spacer" presStyleCnt="0"/>
      <dgm:spPr/>
    </dgm:pt>
    <dgm:pt modelId="{78C5965C-6782-46A3-B877-E5F8065E8981}" type="pres">
      <dgm:prSet presAssocID="{4BCDD82F-BF59-4BE8-BF37-33EB686E6A8E}" presName="parentText" presStyleLbl="node1" presStyleIdx="1" presStyleCnt="7">
        <dgm:presLayoutVars>
          <dgm:chMax val="0"/>
          <dgm:bulletEnabled val="1"/>
        </dgm:presLayoutVars>
      </dgm:prSet>
      <dgm:spPr/>
    </dgm:pt>
    <dgm:pt modelId="{F98875C9-ABA3-460B-9A5F-885314F6F6FA}" type="pres">
      <dgm:prSet presAssocID="{F179C295-9D2B-486E-968A-0482871123FF}" presName="spacer" presStyleCnt="0"/>
      <dgm:spPr/>
    </dgm:pt>
    <dgm:pt modelId="{4DE6EC72-95E0-4451-A209-F29A1473560B}" type="pres">
      <dgm:prSet presAssocID="{39BAF5A2-BB5B-4FB5-AB59-50DDD64388A7}" presName="parentText" presStyleLbl="node1" presStyleIdx="2" presStyleCnt="7">
        <dgm:presLayoutVars>
          <dgm:chMax val="0"/>
          <dgm:bulletEnabled val="1"/>
        </dgm:presLayoutVars>
      </dgm:prSet>
      <dgm:spPr/>
    </dgm:pt>
    <dgm:pt modelId="{39ADCE58-E4AD-4311-A532-2AC673F5D5E7}" type="pres">
      <dgm:prSet presAssocID="{75D4858C-B602-46A8-9D3C-D66D858A09AF}" presName="spacer" presStyleCnt="0"/>
      <dgm:spPr/>
    </dgm:pt>
    <dgm:pt modelId="{9AAD142A-7563-4A2B-9C0C-DF3913817861}" type="pres">
      <dgm:prSet presAssocID="{4990F0A9-5E0C-4F22-AF3C-4638076FE030}" presName="parentText" presStyleLbl="node1" presStyleIdx="3" presStyleCnt="7">
        <dgm:presLayoutVars>
          <dgm:chMax val="0"/>
          <dgm:bulletEnabled val="1"/>
        </dgm:presLayoutVars>
      </dgm:prSet>
      <dgm:spPr/>
    </dgm:pt>
    <dgm:pt modelId="{F5DBEF1B-A719-4647-BE61-C88AEF12A2AA}" type="pres">
      <dgm:prSet presAssocID="{3424A7AA-6397-4E73-B952-3231765D8789}" presName="spacer" presStyleCnt="0"/>
      <dgm:spPr/>
    </dgm:pt>
    <dgm:pt modelId="{9301C799-225C-49C9-8450-5A980D8F0A26}" type="pres">
      <dgm:prSet presAssocID="{82D81CD9-B345-4CEE-888C-4C391D4D1530}" presName="parentText" presStyleLbl="node1" presStyleIdx="4" presStyleCnt="7">
        <dgm:presLayoutVars>
          <dgm:chMax val="0"/>
          <dgm:bulletEnabled val="1"/>
        </dgm:presLayoutVars>
      </dgm:prSet>
      <dgm:spPr/>
    </dgm:pt>
    <dgm:pt modelId="{98390E70-05CA-4BAE-A8D2-AD90E15CD9A1}" type="pres">
      <dgm:prSet presAssocID="{5DBC5901-777F-4025-8930-1AAC1FB1EFF4}" presName="spacer" presStyleCnt="0"/>
      <dgm:spPr/>
    </dgm:pt>
    <dgm:pt modelId="{4FADBBD1-FC97-4B6D-A011-542CE2D50E7B}" type="pres">
      <dgm:prSet presAssocID="{DBE0AA59-5561-40AC-9DD3-EF4053C86820}" presName="parentText" presStyleLbl="node1" presStyleIdx="5" presStyleCnt="7">
        <dgm:presLayoutVars>
          <dgm:chMax val="0"/>
          <dgm:bulletEnabled val="1"/>
        </dgm:presLayoutVars>
      </dgm:prSet>
      <dgm:spPr/>
    </dgm:pt>
    <dgm:pt modelId="{9E684E43-5D44-42FE-8461-981BE41BE17E}" type="pres">
      <dgm:prSet presAssocID="{3BABAEB6-653A-452A-AF19-4D4C5C3D0781}" presName="spacer" presStyleCnt="0"/>
      <dgm:spPr/>
    </dgm:pt>
    <dgm:pt modelId="{5451C5C4-F963-4B61-9E0D-EC527FB02081}" type="pres">
      <dgm:prSet presAssocID="{FB20CD6A-D7B7-496B-AC94-9076AD5CC003}" presName="parentText" presStyleLbl="node1" presStyleIdx="6" presStyleCnt="7">
        <dgm:presLayoutVars>
          <dgm:chMax val="0"/>
          <dgm:bulletEnabled val="1"/>
        </dgm:presLayoutVars>
      </dgm:prSet>
      <dgm:spPr/>
    </dgm:pt>
  </dgm:ptLst>
  <dgm:cxnLst>
    <dgm:cxn modelId="{60920602-557F-4315-B4FE-3A933E91267F}" srcId="{054BE201-C469-4D90-9261-940906DFC110}" destId="{FB20CD6A-D7B7-496B-AC94-9076AD5CC003}" srcOrd="6" destOrd="0" parTransId="{AD89AB94-F984-4939-9E1D-975CA55EC08B}" sibTransId="{BE9A9D24-C752-4589-B5C8-90A02126C794}"/>
    <dgm:cxn modelId="{8E50900B-1651-4F5A-B0A9-83A34D76D5DF}" srcId="{054BE201-C469-4D90-9261-940906DFC110}" destId="{45467A20-1E94-421A-8D3B-0D6A1F2B574E}" srcOrd="0" destOrd="0" parTransId="{8C481AF8-CD72-4230-A12F-3AA556F50876}" sibTransId="{CF3C7F16-5AB1-4AEF-A363-05499FB79C8D}"/>
    <dgm:cxn modelId="{6CDBCB13-3A90-479B-A884-BB8855BCE33B}" type="presOf" srcId="{4990F0A9-5E0C-4F22-AF3C-4638076FE030}" destId="{9AAD142A-7563-4A2B-9C0C-DF3913817861}" srcOrd="0" destOrd="0" presId="urn:microsoft.com/office/officeart/2005/8/layout/vList2"/>
    <dgm:cxn modelId="{5F20BE1A-A549-4C21-86BC-E550E09B6AEA}" type="presOf" srcId="{DBE0AA59-5561-40AC-9DD3-EF4053C86820}" destId="{4FADBBD1-FC97-4B6D-A011-542CE2D50E7B}" srcOrd="0" destOrd="0" presId="urn:microsoft.com/office/officeart/2005/8/layout/vList2"/>
    <dgm:cxn modelId="{4913DB3F-1E42-4512-97DC-517395AB45A3}" srcId="{054BE201-C469-4D90-9261-940906DFC110}" destId="{DBE0AA59-5561-40AC-9DD3-EF4053C86820}" srcOrd="5" destOrd="0" parTransId="{902E402F-EF95-4FF9-B11B-7A8AB0348BF6}" sibTransId="{3BABAEB6-653A-452A-AF19-4D4C5C3D0781}"/>
    <dgm:cxn modelId="{CC316A6A-A6E2-4138-8EF3-8DA2E822E7E2}" srcId="{054BE201-C469-4D90-9261-940906DFC110}" destId="{4990F0A9-5E0C-4F22-AF3C-4638076FE030}" srcOrd="3" destOrd="0" parTransId="{4C171D0B-8D0B-46C9-A569-34DF456DD0AD}" sibTransId="{3424A7AA-6397-4E73-B952-3231765D8789}"/>
    <dgm:cxn modelId="{E3504750-0AED-4BA2-8BA0-73C45C18297B}" srcId="{054BE201-C469-4D90-9261-940906DFC110}" destId="{39BAF5A2-BB5B-4FB5-AB59-50DDD64388A7}" srcOrd="2" destOrd="0" parTransId="{2973B81D-4DA6-468B-A37F-58B0263C970F}" sibTransId="{75D4858C-B602-46A8-9D3C-D66D858A09AF}"/>
    <dgm:cxn modelId="{0996EA86-6246-454C-80FB-78D487A88954}" srcId="{054BE201-C469-4D90-9261-940906DFC110}" destId="{82D81CD9-B345-4CEE-888C-4C391D4D1530}" srcOrd="4" destOrd="0" parTransId="{46C2941B-333F-472A-8D6C-3648BBCD3A78}" sibTransId="{5DBC5901-777F-4025-8930-1AAC1FB1EFF4}"/>
    <dgm:cxn modelId="{CAB62696-80CB-47E2-A728-0A0FF4835EF9}" type="presOf" srcId="{39BAF5A2-BB5B-4FB5-AB59-50DDD64388A7}" destId="{4DE6EC72-95E0-4451-A209-F29A1473560B}" srcOrd="0" destOrd="0" presId="urn:microsoft.com/office/officeart/2005/8/layout/vList2"/>
    <dgm:cxn modelId="{38CF4097-E91F-403A-96F1-7285F754D930}" type="presOf" srcId="{4BCDD82F-BF59-4BE8-BF37-33EB686E6A8E}" destId="{78C5965C-6782-46A3-B877-E5F8065E8981}" srcOrd="0" destOrd="0" presId="urn:microsoft.com/office/officeart/2005/8/layout/vList2"/>
    <dgm:cxn modelId="{FA7F65A2-FED5-4E46-82B0-FD5C643E1B1C}" type="presOf" srcId="{054BE201-C469-4D90-9261-940906DFC110}" destId="{12C74DE8-2C86-4122-A297-3C733846F198}" srcOrd="0" destOrd="0" presId="urn:microsoft.com/office/officeart/2005/8/layout/vList2"/>
    <dgm:cxn modelId="{5764EDB9-FC5F-4CAE-AD20-FD06B5415043}" type="presOf" srcId="{45467A20-1E94-421A-8D3B-0D6A1F2B574E}" destId="{58E1EF16-F6DC-4774-A081-B6DFAD4792B6}" srcOrd="0" destOrd="0" presId="urn:microsoft.com/office/officeart/2005/8/layout/vList2"/>
    <dgm:cxn modelId="{C4FCDDC5-6D6A-4E37-A705-CEB873992055}" type="presOf" srcId="{FB20CD6A-D7B7-496B-AC94-9076AD5CC003}" destId="{5451C5C4-F963-4B61-9E0D-EC527FB02081}" srcOrd="0" destOrd="0" presId="urn:microsoft.com/office/officeart/2005/8/layout/vList2"/>
    <dgm:cxn modelId="{4F3306E8-3F44-4C3A-89D0-C20D6825A815}" type="presOf" srcId="{82D81CD9-B345-4CEE-888C-4C391D4D1530}" destId="{9301C799-225C-49C9-8450-5A980D8F0A26}" srcOrd="0" destOrd="0" presId="urn:microsoft.com/office/officeart/2005/8/layout/vList2"/>
    <dgm:cxn modelId="{782E29ED-A269-4E22-89E2-EB89F61C914D}" srcId="{054BE201-C469-4D90-9261-940906DFC110}" destId="{4BCDD82F-BF59-4BE8-BF37-33EB686E6A8E}" srcOrd="1" destOrd="0" parTransId="{6E12AC9E-2932-4137-82BF-6BDC9E7EA968}" sibTransId="{F179C295-9D2B-486E-968A-0482871123FF}"/>
    <dgm:cxn modelId="{D2289439-D9ED-4BA3-80F7-DBBC9E9200DE}" type="presParOf" srcId="{12C74DE8-2C86-4122-A297-3C733846F198}" destId="{58E1EF16-F6DC-4774-A081-B6DFAD4792B6}" srcOrd="0" destOrd="0" presId="urn:microsoft.com/office/officeart/2005/8/layout/vList2"/>
    <dgm:cxn modelId="{5C6F45A1-AC15-48DB-BF5D-9AD523E6BBC2}" type="presParOf" srcId="{12C74DE8-2C86-4122-A297-3C733846F198}" destId="{30150992-9AD6-478D-B3E1-788612D177FC}" srcOrd="1" destOrd="0" presId="urn:microsoft.com/office/officeart/2005/8/layout/vList2"/>
    <dgm:cxn modelId="{0A09DF95-4854-4399-B985-F45B23FE6839}" type="presParOf" srcId="{12C74DE8-2C86-4122-A297-3C733846F198}" destId="{78C5965C-6782-46A3-B877-E5F8065E8981}" srcOrd="2" destOrd="0" presId="urn:microsoft.com/office/officeart/2005/8/layout/vList2"/>
    <dgm:cxn modelId="{FA9A081C-95E1-478A-A35F-82299B0CF642}" type="presParOf" srcId="{12C74DE8-2C86-4122-A297-3C733846F198}" destId="{F98875C9-ABA3-460B-9A5F-885314F6F6FA}" srcOrd="3" destOrd="0" presId="urn:microsoft.com/office/officeart/2005/8/layout/vList2"/>
    <dgm:cxn modelId="{4D026FC0-B88E-4793-89CA-A67006F07114}" type="presParOf" srcId="{12C74DE8-2C86-4122-A297-3C733846F198}" destId="{4DE6EC72-95E0-4451-A209-F29A1473560B}" srcOrd="4" destOrd="0" presId="urn:microsoft.com/office/officeart/2005/8/layout/vList2"/>
    <dgm:cxn modelId="{A711D6E4-FEE1-4026-9486-52CDF12F1D29}" type="presParOf" srcId="{12C74DE8-2C86-4122-A297-3C733846F198}" destId="{39ADCE58-E4AD-4311-A532-2AC673F5D5E7}" srcOrd="5" destOrd="0" presId="urn:microsoft.com/office/officeart/2005/8/layout/vList2"/>
    <dgm:cxn modelId="{F2F6DBB2-E7CB-4FAB-A690-ADD201F2580F}" type="presParOf" srcId="{12C74DE8-2C86-4122-A297-3C733846F198}" destId="{9AAD142A-7563-4A2B-9C0C-DF3913817861}" srcOrd="6" destOrd="0" presId="urn:microsoft.com/office/officeart/2005/8/layout/vList2"/>
    <dgm:cxn modelId="{86FAAE0D-993C-4713-84B6-CBD9EF5455EE}" type="presParOf" srcId="{12C74DE8-2C86-4122-A297-3C733846F198}" destId="{F5DBEF1B-A719-4647-BE61-C88AEF12A2AA}" srcOrd="7" destOrd="0" presId="urn:microsoft.com/office/officeart/2005/8/layout/vList2"/>
    <dgm:cxn modelId="{3949F589-AFF6-4288-8DFB-6B82B75FFDCD}" type="presParOf" srcId="{12C74DE8-2C86-4122-A297-3C733846F198}" destId="{9301C799-225C-49C9-8450-5A980D8F0A26}" srcOrd="8" destOrd="0" presId="urn:microsoft.com/office/officeart/2005/8/layout/vList2"/>
    <dgm:cxn modelId="{A9EA50A4-333B-4C41-B647-48E6D2773436}" type="presParOf" srcId="{12C74DE8-2C86-4122-A297-3C733846F198}" destId="{98390E70-05CA-4BAE-A8D2-AD90E15CD9A1}" srcOrd="9" destOrd="0" presId="urn:microsoft.com/office/officeart/2005/8/layout/vList2"/>
    <dgm:cxn modelId="{8C9647B9-2D9F-4757-ABE2-70A2F36634B3}" type="presParOf" srcId="{12C74DE8-2C86-4122-A297-3C733846F198}" destId="{4FADBBD1-FC97-4B6D-A011-542CE2D50E7B}" srcOrd="10" destOrd="0" presId="urn:microsoft.com/office/officeart/2005/8/layout/vList2"/>
    <dgm:cxn modelId="{C7953764-E49A-46CE-B6C9-30343DDF390E}" type="presParOf" srcId="{12C74DE8-2C86-4122-A297-3C733846F198}" destId="{9E684E43-5D44-42FE-8461-981BE41BE17E}" srcOrd="11" destOrd="0" presId="urn:microsoft.com/office/officeart/2005/8/layout/vList2"/>
    <dgm:cxn modelId="{FCC8E369-E764-4EB2-B74D-2EA7214DF571}" type="presParOf" srcId="{12C74DE8-2C86-4122-A297-3C733846F198}" destId="{5451C5C4-F963-4B61-9E0D-EC527FB0208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B01F4B-DB01-46DE-98D2-5E4E70FC7E7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2E23BA5C-4ABA-4B1E-AEBF-EEA0A8B4AC0B}">
      <dgm:prSet/>
      <dgm:spPr/>
      <dgm:t>
        <a:bodyPr/>
        <a:lstStyle/>
        <a:p>
          <a:pPr rtl="0"/>
          <a:r>
            <a:rPr lang="en-US">
              <a:solidFill>
                <a:schemeClr val="tx2"/>
              </a:solidFill>
              <a:latin typeface="Montserrat"/>
              <a:cs typeface="Calibri"/>
            </a:rPr>
            <a:t>Phone: (877)506-2226 </a:t>
          </a:r>
        </a:p>
      </dgm:t>
    </dgm:pt>
    <dgm:pt modelId="{C502E365-38B5-4B33-9D04-A0B9CBCB06DA}" type="parTrans" cxnId="{82E810B4-B8CB-4E13-B1B5-C52516D27D3E}">
      <dgm:prSet/>
      <dgm:spPr/>
      <dgm:t>
        <a:bodyPr/>
        <a:lstStyle/>
        <a:p>
          <a:endParaRPr lang="en-US"/>
        </a:p>
      </dgm:t>
    </dgm:pt>
    <dgm:pt modelId="{0ACB30D3-5915-44BB-BE7C-19ECBB270CE0}" type="sibTrans" cxnId="{82E810B4-B8CB-4E13-B1B5-C52516D27D3E}">
      <dgm:prSet/>
      <dgm:spPr/>
      <dgm:t>
        <a:bodyPr/>
        <a:lstStyle/>
        <a:p>
          <a:endParaRPr lang="en-US"/>
        </a:p>
      </dgm:t>
    </dgm:pt>
    <dgm:pt modelId="{32505E86-6129-437F-A470-D5CAF8174B38}">
      <dgm:prSet/>
      <dgm:spPr/>
      <dgm:t>
        <a:bodyPr/>
        <a:lstStyle/>
        <a:p>
          <a:r>
            <a:rPr lang="en-US">
              <a:solidFill>
                <a:schemeClr val="tx2"/>
              </a:solidFill>
              <a:latin typeface="Montserrat"/>
            </a:rPr>
            <a:t>onehopencbam.org</a:t>
          </a:r>
        </a:p>
      </dgm:t>
    </dgm:pt>
    <dgm:pt modelId="{29473E18-B04B-47E9-978D-9CE9200A6F15}" type="parTrans" cxnId="{15ADDABC-1CCD-4E19-83DA-B8311C0B4222}">
      <dgm:prSet/>
      <dgm:spPr/>
      <dgm:t>
        <a:bodyPr/>
        <a:lstStyle/>
        <a:p>
          <a:endParaRPr lang="en-US"/>
        </a:p>
      </dgm:t>
    </dgm:pt>
    <dgm:pt modelId="{BF417B14-213A-4C62-B68B-E62F117FEB1F}" type="sibTrans" cxnId="{15ADDABC-1CCD-4E19-83DA-B8311C0B4222}">
      <dgm:prSet/>
      <dgm:spPr/>
      <dgm:t>
        <a:bodyPr/>
        <a:lstStyle/>
        <a:p>
          <a:endParaRPr lang="en-US"/>
        </a:p>
      </dgm:t>
    </dgm:pt>
    <dgm:pt modelId="{C2D1D7A1-AAE5-452D-84DE-11D0792341A4}">
      <dgm:prSet/>
      <dgm:spPr/>
      <dgm:t>
        <a:bodyPr/>
        <a:lstStyle/>
        <a:p>
          <a:r>
            <a:rPr lang="en-US">
              <a:solidFill>
                <a:schemeClr val="tx2"/>
              </a:solidFill>
              <a:latin typeface="Montserrat"/>
            </a:rPr>
            <a:t>NCBAM</a:t>
          </a:r>
          <a:br>
            <a:rPr lang="en-US">
              <a:solidFill>
                <a:schemeClr val="tx2"/>
              </a:solidFill>
              <a:latin typeface="Montserrat"/>
            </a:rPr>
          </a:br>
          <a:r>
            <a:rPr lang="en-US">
              <a:solidFill>
                <a:schemeClr val="tx2"/>
              </a:solidFill>
              <a:latin typeface="Montserrat"/>
            </a:rPr>
            <a:t>201-A Idol Street</a:t>
          </a:r>
          <a:br>
            <a:rPr lang="en-US">
              <a:solidFill>
                <a:schemeClr val="tx2"/>
              </a:solidFill>
              <a:latin typeface="Montserrat"/>
            </a:rPr>
          </a:br>
          <a:r>
            <a:rPr lang="en-US">
              <a:solidFill>
                <a:schemeClr val="tx2"/>
              </a:solidFill>
              <a:latin typeface="Montserrat"/>
            </a:rPr>
            <a:t>Thomasville, NC 27360</a:t>
          </a:r>
        </a:p>
      </dgm:t>
    </dgm:pt>
    <dgm:pt modelId="{E9C0FA0C-414E-44F9-9887-DE95732E042B}" type="parTrans" cxnId="{724F486A-410E-4E12-B581-9EB80117C669}">
      <dgm:prSet/>
      <dgm:spPr/>
      <dgm:t>
        <a:bodyPr/>
        <a:lstStyle/>
        <a:p>
          <a:endParaRPr lang="en-US"/>
        </a:p>
      </dgm:t>
    </dgm:pt>
    <dgm:pt modelId="{86E131DB-1C05-4A70-821C-BA1CA5968099}" type="sibTrans" cxnId="{724F486A-410E-4E12-B581-9EB80117C669}">
      <dgm:prSet/>
      <dgm:spPr/>
      <dgm:t>
        <a:bodyPr/>
        <a:lstStyle/>
        <a:p>
          <a:endParaRPr lang="en-US"/>
        </a:p>
      </dgm:t>
    </dgm:pt>
    <dgm:pt modelId="{7C902D41-953D-44C6-8464-BB60AEC739B3}">
      <dgm:prSet/>
      <dgm:spPr/>
      <dgm:t>
        <a:bodyPr/>
        <a:lstStyle/>
        <a:p>
          <a:r>
            <a:rPr lang="en-US">
              <a:solidFill>
                <a:schemeClr val="tx2"/>
              </a:solidFill>
              <a:latin typeface="Montserrat"/>
            </a:rPr>
            <a:t>A ministry of Baptist Children’s Homes of NC</a:t>
          </a:r>
        </a:p>
      </dgm:t>
    </dgm:pt>
    <dgm:pt modelId="{824011B9-BDA8-4F2B-BFD3-4F2F836B2D56}" type="parTrans" cxnId="{37C2D138-2E2C-4217-B646-9D4E2AA96AE4}">
      <dgm:prSet/>
      <dgm:spPr/>
      <dgm:t>
        <a:bodyPr/>
        <a:lstStyle/>
        <a:p>
          <a:endParaRPr lang="en-US"/>
        </a:p>
      </dgm:t>
    </dgm:pt>
    <dgm:pt modelId="{82B17550-5F97-4179-9753-D013BE5BBB71}" type="sibTrans" cxnId="{37C2D138-2E2C-4217-B646-9D4E2AA96AE4}">
      <dgm:prSet/>
      <dgm:spPr/>
      <dgm:t>
        <a:bodyPr/>
        <a:lstStyle/>
        <a:p>
          <a:endParaRPr lang="en-US"/>
        </a:p>
      </dgm:t>
    </dgm:pt>
    <dgm:pt modelId="{E32DF568-E629-4DEE-8DB2-FB634753FCFE}" type="pres">
      <dgm:prSet presAssocID="{6CB01F4B-DB01-46DE-98D2-5E4E70FC7E7C}" presName="vert0" presStyleCnt="0">
        <dgm:presLayoutVars>
          <dgm:dir/>
          <dgm:animOne val="branch"/>
          <dgm:animLvl val="lvl"/>
        </dgm:presLayoutVars>
      </dgm:prSet>
      <dgm:spPr/>
    </dgm:pt>
    <dgm:pt modelId="{A6023E9E-90DE-498E-BD5B-D0814D9ED0BB}" type="pres">
      <dgm:prSet presAssocID="{2E23BA5C-4ABA-4B1E-AEBF-EEA0A8B4AC0B}" presName="thickLine" presStyleLbl="alignNode1" presStyleIdx="0" presStyleCnt="4"/>
      <dgm:spPr/>
    </dgm:pt>
    <dgm:pt modelId="{C4A8FBAE-0575-43AF-BACE-B729E700BC66}" type="pres">
      <dgm:prSet presAssocID="{2E23BA5C-4ABA-4B1E-AEBF-EEA0A8B4AC0B}" presName="horz1" presStyleCnt="0"/>
      <dgm:spPr/>
    </dgm:pt>
    <dgm:pt modelId="{DECEC410-60E4-4A19-A0B3-76FF4837D47F}" type="pres">
      <dgm:prSet presAssocID="{2E23BA5C-4ABA-4B1E-AEBF-EEA0A8B4AC0B}" presName="tx1" presStyleLbl="revTx" presStyleIdx="0" presStyleCnt="4"/>
      <dgm:spPr/>
    </dgm:pt>
    <dgm:pt modelId="{B7BFF270-ADD7-4F87-99ED-D24D7E728CFF}" type="pres">
      <dgm:prSet presAssocID="{2E23BA5C-4ABA-4B1E-AEBF-EEA0A8B4AC0B}" presName="vert1" presStyleCnt="0"/>
      <dgm:spPr/>
    </dgm:pt>
    <dgm:pt modelId="{BB15C802-8C90-412A-8462-9109F8F46D4A}" type="pres">
      <dgm:prSet presAssocID="{32505E86-6129-437F-A470-D5CAF8174B38}" presName="thickLine" presStyleLbl="alignNode1" presStyleIdx="1" presStyleCnt="4"/>
      <dgm:spPr/>
    </dgm:pt>
    <dgm:pt modelId="{9F6BDFBB-EEDB-4A94-82A4-2369FA24BB2A}" type="pres">
      <dgm:prSet presAssocID="{32505E86-6129-437F-A470-D5CAF8174B38}" presName="horz1" presStyleCnt="0"/>
      <dgm:spPr/>
    </dgm:pt>
    <dgm:pt modelId="{AD921093-AF64-47E5-A526-C4940BCA3E3C}" type="pres">
      <dgm:prSet presAssocID="{32505E86-6129-437F-A470-D5CAF8174B38}" presName="tx1" presStyleLbl="revTx" presStyleIdx="1" presStyleCnt="4"/>
      <dgm:spPr/>
    </dgm:pt>
    <dgm:pt modelId="{93A5DC06-15A0-4DDC-A8A9-39D03B70BD24}" type="pres">
      <dgm:prSet presAssocID="{32505E86-6129-437F-A470-D5CAF8174B38}" presName="vert1" presStyleCnt="0"/>
      <dgm:spPr/>
    </dgm:pt>
    <dgm:pt modelId="{D44DC0F8-FE2D-4330-832B-773D858DC439}" type="pres">
      <dgm:prSet presAssocID="{C2D1D7A1-AAE5-452D-84DE-11D0792341A4}" presName="thickLine" presStyleLbl="alignNode1" presStyleIdx="2" presStyleCnt="4"/>
      <dgm:spPr/>
    </dgm:pt>
    <dgm:pt modelId="{1C42A722-4165-4DB9-8C32-2616317DE27C}" type="pres">
      <dgm:prSet presAssocID="{C2D1D7A1-AAE5-452D-84DE-11D0792341A4}" presName="horz1" presStyleCnt="0"/>
      <dgm:spPr/>
    </dgm:pt>
    <dgm:pt modelId="{1D069450-A50D-4B21-AE60-FDFB1E237C90}" type="pres">
      <dgm:prSet presAssocID="{C2D1D7A1-AAE5-452D-84DE-11D0792341A4}" presName="tx1" presStyleLbl="revTx" presStyleIdx="2" presStyleCnt="4"/>
      <dgm:spPr/>
    </dgm:pt>
    <dgm:pt modelId="{B7B46F68-5330-4440-8D04-7A117660BBFC}" type="pres">
      <dgm:prSet presAssocID="{C2D1D7A1-AAE5-452D-84DE-11D0792341A4}" presName="vert1" presStyleCnt="0"/>
      <dgm:spPr/>
    </dgm:pt>
    <dgm:pt modelId="{7A92F6C2-21FF-4902-B0CA-605F2D906BB4}" type="pres">
      <dgm:prSet presAssocID="{7C902D41-953D-44C6-8464-BB60AEC739B3}" presName="thickLine" presStyleLbl="alignNode1" presStyleIdx="3" presStyleCnt="4"/>
      <dgm:spPr/>
    </dgm:pt>
    <dgm:pt modelId="{42D04424-BA27-4F7B-933F-3B0EEC8A1481}" type="pres">
      <dgm:prSet presAssocID="{7C902D41-953D-44C6-8464-BB60AEC739B3}" presName="horz1" presStyleCnt="0"/>
      <dgm:spPr/>
    </dgm:pt>
    <dgm:pt modelId="{976D610E-AD76-451E-B1FB-CBBFB48EC2BE}" type="pres">
      <dgm:prSet presAssocID="{7C902D41-953D-44C6-8464-BB60AEC739B3}" presName="tx1" presStyleLbl="revTx" presStyleIdx="3" presStyleCnt="4"/>
      <dgm:spPr/>
    </dgm:pt>
    <dgm:pt modelId="{5959F4D7-EA74-427E-93C2-09E4916D2FF2}" type="pres">
      <dgm:prSet presAssocID="{7C902D41-953D-44C6-8464-BB60AEC739B3}" presName="vert1" presStyleCnt="0"/>
      <dgm:spPr/>
    </dgm:pt>
  </dgm:ptLst>
  <dgm:cxnLst>
    <dgm:cxn modelId="{37C2D138-2E2C-4217-B646-9D4E2AA96AE4}" srcId="{6CB01F4B-DB01-46DE-98D2-5E4E70FC7E7C}" destId="{7C902D41-953D-44C6-8464-BB60AEC739B3}" srcOrd="3" destOrd="0" parTransId="{824011B9-BDA8-4F2B-BFD3-4F2F836B2D56}" sibTransId="{82B17550-5F97-4179-9753-D013BE5BBB71}"/>
    <dgm:cxn modelId="{5979E33E-CE34-4827-9BC0-F1D4490077FD}" type="presOf" srcId="{2E23BA5C-4ABA-4B1E-AEBF-EEA0A8B4AC0B}" destId="{DECEC410-60E4-4A19-A0B3-76FF4837D47F}" srcOrd="0" destOrd="0" presId="urn:microsoft.com/office/officeart/2008/layout/LinedList"/>
    <dgm:cxn modelId="{724F486A-410E-4E12-B581-9EB80117C669}" srcId="{6CB01F4B-DB01-46DE-98D2-5E4E70FC7E7C}" destId="{C2D1D7A1-AAE5-452D-84DE-11D0792341A4}" srcOrd="2" destOrd="0" parTransId="{E9C0FA0C-414E-44F9-9887-DE95732E042B}" sibTransId="{86E131DB-1C05-4A70-821C-BA1CA5968099}"/>
    <dgm:cxn modelId="{2D1AD375-9E2F-496A-BF99-E2215893DD02}" type="presOf" srcId="{32505E86-6129-437F-A470-D5CAF8174B38}" destId="{AD921093-AF64-47E5-A526-C4940BCA3E3C}" srcOrd="0" destOrd="0" presId="urn:microsoft.com/office/officeart/2008/layout/LinedList"/>
    <dgm:cxn modelId="{1AA7E584-84AE-4256-9489-6AC463FD35C3}" type="presOf" srcId="{C2D1D7A1-AAE5-452D-84DE-11D0792341A4}" destId="{1D069450-A50D-4B21-AE60-FDFB1E237C90}" srcOrd="0" destOrd="0" presId="urn:microsoft.com/office/officeart/2008/layout/LinedList"/>
    <dgm:cxn modelId="{82E810B4-B8CB-4E13-B1B5-C52516D27D3E}" srcId="{6CB01F4B-DB01-46DE-98D2-5E4E70FC7E7C}" destId="{2E23BA5C-4ABA-4B1E-AEBF-EEA0A8B4AC0B}" srcOrd="0" destOrd="0" parTransId="{C502E365-38B5-4B33-9D04-A0B9CBCB06DA}" sibTransId="{0ACB30D3-5915-44BB-BE7C-19ECBB270CE0}"/>
    <dgm:cxn modelId="{EE2CA6B9-DBDF-4CD9-ACC2-03D1EBD37939}" type="presOf" srcId="{6CB01F4B-DB01-46DE-98D2-5E4E70FC7E7C}" destId="{E32DF568-E629-4DEE-8DB2-FB634753FCFE}" srcOrd="0" destOrd="0" presId="urn:microsoft.com/office/officeart/2008/layout/LinedList"/>
    <dgm:cxn modelId="{15ADDABC-1CCD-4E19-83DA-B8311C0B4222}" srcId="{6CB01F4B-DB01-46DE-98D2-5E4E70FC7E7C}" destId="{32505E86-6129-437F-A470-D5CAF8174B38}" srcOrd="1" destOrd="0" parTransId="{29473E18-B04B-47E9-978D-9CE9200A6F15}" sibTransId="{BF417B14-213A-4C62-B68B-E62F117FEB1F}"/>
    <dgm:cxn modelId="{B68C7FD4-192B-4C12-A086-F8F5FB7EB367}" type="presOf" srcId="{7C902D41-953D-44C6-8464-BB60AEC739B3}" destId="{976D610E-AD76-451E-B1FB-CBBFB48EC2BE}" srcOrd="0" destOrd="0" presId="urn:microsoft.com/office/officeart/2008/layout/LinedList"/>
    <dgm:cxn modelId="{9372683B-222F-46FB-8510-E821FA7C53B3}" type="presParOf" srcId="{E32DF568-E629-4DEE-8DB2-FB634753FCFE}" destId="{A6023E9E-90DE-498E-BD5B-D0814D9ED0BB}" srcOrd="0" destOrd="0" presId="urn:microsoft.com/office/officeart/2008/layout/LinedList"/>
    <dgm:cxn modelId="{48D98E00-D71C-4B8F-B2CC-FB171B927C9D}" type="presParOf" srcId="{E32DF568-E629-4DEE-8DB2-FB634753FCFE}" destId="{C4A8FBAE-0575-43AF-BACE-B729E700BC66}" srcOrd="1" destOrd="0" presId="urn:microsoft.com/office/officeart/2008/layout/LinedList"/>
    <dgm:cxn modelId="{1C1D669E-E08E-420B-B588-34488CF8A8B3}" type="presParOf" srcId="{C4A8FBAE-0575-43AF-BACE-B729E700BC66}" destId="{DECEC410-60E4-4A19-A0B3-76FF4837D47F}" srcOrd="0" destOrd="0" presId="urn:microsoft.com/office/officeart/2008/layout/LinedList"/>
    <dgm:cxn modelId="{9DD527DE-76F8-4016-96AC-7B4B19D6B7D6}" type="presParOf" srcId="{C4A8FBAE-0575-43AF-BACE-B729E700BC66}" destId="{B7BFF270-ADD7-4F87-99ED-D24D7E728CFF}" srcOrd="1" destOrd="0" presId="urn:microsoft.com/office/officeart/2008/layout/LinedList"/>
    <dgm:cxn modelId="{320E41E9-DADD-4679-98AE-66F5E99D0A4F}" type="presParOf" srcId="{E32DF568-E629-4DEE-8DB2-FB634753FCFE}" destId="{BB15C802-8C90-412A-8462-9109F8F46D4A}" srcOrd="2" destOrd="0" presId="urn:microsoft.com/office/officeart/2008/layout/LinedList"/>
    <dgm:cxn modelId="{BA298824-72F9-4617-B238-37E06E505143}" type="presParOf" srcId="{E32DF568-E629-4DEE-8DB2-FB634753FCFE}" destId="{9F6BDFBB-EEDB-4A94-82A4-2369FA24BB2A}" srcOrd="3" destOrd="0" presId="urn:microsoft.com/office/officeart/2008/layout/LinedList"/>
    <dgm:cxn modelId="{5D2C8A21-6009-4ACB-8FD8-041C123A6F13}" type="presParOf" srcId="{9F6BDFBB-EEDB-4A94-82A4-2369FA24BB2A}" destId="{AD921093-AF64-47E5-A526-C4940BCA3E3C}" srcOrd="0" destOrd="0" presId="urn:microsoft.com/office/officeart/2008/layout/LinedList"/>
    <dgm:cxn modelId="{900F0F3F-D5CB-421F-8543-B6ECA904497A}" type="presParOf" srcId="{9F6BDFBB-EEDB-4A94-82A4-2369FA24BB2A}" destId="{93A5DC06-15A0-4DDC-A8A9-39D03B70BD24}" srcOrd="1" destOrd="0" presId="urn:microsoft.com/office/officeart/2008/layout/LinedList"/>
    <dgm:cxn modelId="{A89F3535-3BB9-42FD-A52B-E3C5C013D632}" type="presParOf" srcId="{E32DF568-E629-4DEE-8DB2-FB634753FCFE}" destId="{D44DC0F8-FE2D-4330-832B-773D858DC439}" srcOrd="4" destOrd="0" presId="urn:microsoft.com/office/officeart/2008/layout/LinedList"/>
    <dgm:cxn modelId="{3AEAC10E-D311-4CA7-A468-3F3593C444CA}" type="presParOf" srcId="{E32DF568-E629-4DEE-8DB2-FB634753FCFE}" destId="{1C42A722-4165-4DB9-8C32-2616317DE27C}" srcOrd="5" destOrd="0" presId="urn:microsoft.com/office/officeart/2008/layout/LinedList"/>
    <dgm:cxn modelId="{81155206-54D1-4B8F-B3AE-FD95D938E341}" type="presParOf" srcId="{1C42A722-4165-4DB9-8C32-2616317DE27C}" destId="{1D069450-A50D-4B21-AE60-FDFB1E237C90}" srcOrd="0" destOrd="0" presId="urn:microsoft.com/office/officeart/2008/layout/LinedList"/>
    <dgm:cxn modelId="{85D594A4-7E4F-41A1-8426-DA609D99D2F4}" type="presParOf" srcId="{1C42A722-4165-4DB9-8C32-2616317DE27C}" destId="{B7B46F68-5330-4440-8D04-7A117660BBFC}" srcOrd="1" destOrd="0" presId="urn:microsoft.com/office/officeart/2008/layout/LinedList"/>
    <dgm:cxn modelId="{BD22FCA2-4059-4CD3-A712-2DD2E1DE1346}" type="presParOf" srcId="{E32DF568-E629-4DEE-8DB2-FB634753FCFE}" destId="{7A92F6C2-21FF-4902-B0CA-605F2D906BB4}" srcOrd="6" destOrd="0" presId="urn:microsoft.com/office/officeart/2008/layout/LinedList"/>
    <dgm:cxn modelId="{678E1B25-3FF1-4EE8-8531-C0F1C98BFBEA}" type="presParOf" srcId="{E32DF568-E629-4DEE-8DB2-FB634753FCFE}" destId="{42D04424-BA27-4F7B-933F-3B0EEC8A1481}" srcOrd="7" destOrd="0" presId="urn:microsoft.com/office/officeart/2008/layout/LinedList"/>
    <dgm:cxn modelId="{A355D816-6D36-4C09-A5FB-F4D22BF2D94B}" type="presParOf" srcId="{42D04424-BA27-4F7B-933F-3B0EEC8A1481}" destId="{976D610E-AD76-451E-B1FB-CBBFB48EC2BE}" srcOrd="0" destOrd="0" presId="urn:microsoft.com/office/officeart/2008/layout/LinedList"/>
    <dgm:cxn modelId="{4C39CAC9-69BD-43D8-82E8-DAB7E943B26E}" type="presParOf" srcId="{42D04424-BA27-4F7B-933F-3B0EEC8A1481}" destId="{5959F4D7-EA74-427E-93C2-09E4916D2F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60CD4C-977A-4CC7-9C68-40D8AE45E69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2FC3C21-D339-4580-9227-AFE09BF54660}">
      <dgm:prSet/>
      <dgm:spPr/>
      <dgm:t>
        <a:bodyPr/>
        <a:lstStyle/>
        <a:p>
          <a:pPr>
            <a:lnSpc>
              <a:spcPct val="100000"/>
            </a:lnSpc>
          </a:pPr>
          <a:r>
            <a:rPr lang="en-US">
              <a:latin typeface="Montserrat"/>
            </a:rPr>
            <a:t>Talk to your provider</a:t>
          </a:r>
        </a:p>
      </dgm:t>
    </dgm:pt>
    <dgm:pt modelId="{9C5A23EE-07F5-4120-B397-09F74AC4F466}" type="parTrans" cxnId="{D75D91B1-521C-44FC-9DBC-8E58844C0322}">
      <dgm:prSet/>
      <dgm:spPr/>
      <dgm:t>
        <a:bodyPr/>
        <a:lstStyle/>
        <a:p>
          <a:endParaRPr lang="en-US"/>
        </a:p>
      </dgm:t>
    </dgm:pt>
    <dgm:pt modelId="{CA518F33-5BD8-44C3-AFF0-F56E09E7BCA7}" type="sibTrans" cxnId="{D75D91B1-521C-44FC-9DBC-8E58844C0322}">
      <dgm:prSet/>
      <dgm:spPr/>
      <dgm:t>
        <a:bodyPr/>
        <a:lstStyle/>
        <a:p>
          <a:endParaRPr lang="en-US"/>
        </a:p>
      </dgm:t>
    </dgm:pt>
    <dgm:pt modelId="{1A5E576E-D634-4826-84E6-0AD186DF4695}">
      <dgm:prSet/>
      <dgm:spPr/>
      <dgm:t>
        <a:bodyPr/>
        <a:lstStyle/>
        <a:p>
          <a:pPr rtl="0"/>
          <a:r>
            <a:rPr lang="en-US">
              <a:latin typeface="Montserrat"/>
            </a:rPr>
            <a:t>Look into state, county and local resources that may be offered to you</a:t>
          </a:r>
        </a:p>
      </dgm:t>
    </dgm:pt>
    <dgm:pt modelId="{E8FAF8C1-0662-4F22-BDFD-684F9B8052A0}" type="parTrans" cxnId="{58646A1C-EEB0-4090-BEC6-A37D3703F8AA}">
      <dgm:prSet/>
      <dgm:spPr/>
      <dgm:t>
        <a:bodyPr/>
        <a:lstStyle/>
        <a:p>
          <a:endParaRPr lang="en-US"/>
        </a:p>
      </dgm:t>
    </dgm:pt>
    <dgm:pt modelId="{7AC168EA-BDB2-48E6-88D9-82FF58CD6584}" type="sibTrans" cxnId="{58646A1C-EEB0-4090-BEC6-A37D3703F8AA}">
      <dgm:prSet/>
      <dgm:spPr/>
      <dgm:t>
        <a:bodyPr/>
        <a:lstStyle/>
        <a:p>
          <a:endParaRPr lang="en-US"/>
        </a:p>
      </dgm:t>
    </dgm:pt>
    <dgm:pt modelId="{ED25A0F0-5224-4BE0-BA46-44D6F0DC889B}">
      <dgm:prSet phldr="0"/>
      <dgm:spPr/>
      <dgm:t>
        <a:bodyPr/>
        <a:lstStyle/>
        <a:p>
          <a:pPr>
            <a:lnSpc>
              <a:spcPct val="100000"/>
            </a:lnSpc>
          </a:pPr>
          <a:r>
            <a:rPr lang="en-US">
              <a:latin typeface="Montserrat"/>
            </a:rPr>
            <a:t>Contact someone if you need help</a:t>
          </a:r>
        </a:p>
      </dgm:t>
    </dgm:pt>
    <dgm:pt modelId="{707CC375-1D2F-4124-B2D8-DBE64992710C}" type="parTrans" cxnId="{FE44665D-9ECF-4BAD-ABCD-9C6B6A92E7D1}">
      <dgm:prSet/>
      <dgm:spPr/>
      <dgm:t>
        <a:bodyPr/>
        <a:lstStyle/>
        <a:p>
          <a:endParaRPr lang="en-US"/>
        </a:p>
      </dgm:t>
    </dgm:pt>
    <dgm:pt modelId="{B6AC34E6-65CF-41F6-98AD-2DB0CD3CD6FD}" type="sibTrans" cxnId="{FE44665D-9ECF-4BAD-ABCD-9C6B6A92E7D1}">
      <dgm:prSet/>
      <dgm:spPr/>
      <dgm:t>
        <a:bodyPr/>
        <a:lstStyle/>
        <a:p>
          <a:endParaRPr lang="en-US"/>
        </a:p>
      </dgm:t>
    </dgm:pt>
    <dgm:pt modelId="{ACC56D74-7F44-4B35-8132-81993F5D9341}" type="pres">
      <dgm:prSet presAssocID="{5F60CD4C-977A-4CC7-9C68-40D8AE45E69C}" presName="root" presStyleCnt="0">
        <dgm:presLayoutVars>
          <dgm:dir/>
          <dgm:resizeHandles val="exact"/>
        </dgm:presLayoutVars>
      </dgm:prSet>
      <dgm:spPr/>
    </dgm:pt>
    <dgm:pt modelId="{440ED42F-7B3F-4AAB-8DCA-919F2B3013BB}" type="pres">
      <dgm:prSet presAssocID="{82FC3C21-D339-4580-9227-AFE09BF54660}" presName="compNode" presStyleCnt="0"/>
      <dgm:spPr/>
    </dgm:pt>
    <dgm:pt modelId="{011BD5B7-8B04-4E94-B83E-9D8D273E8620}" type="pres">
      <dgm:prSet presAssocID="{82FC3C21-D339-4580-9227-AFE09BF54660}" presName="bgRect" presStyleLbl="bgShp" presStyleIdx="0" presStyleCnt="3" custLinFactNeighborX="-5002" custLinFactNeighborY="6651"/>
      <dgm:spPr/>
    </dgm:pt>
    <dgm:pt modelId="{34DDCABA-B5B6-4A03-A8CD-7814828D0759}" type="pres">
      <dgm:prSet presAssocID="{82FC3C21-D339-4580-9227-AFE09BF546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2C5789EF-F7C0-4B7F-9100-CD09A9B46A5A}" type="pres">
      <dgm:prSet presAssocID="{82FC3C21-D339-4580-9227-AFE09BF54660}" presName="spaceRect" presStyleCnt="0"/>
      <dgm:spPr/>
    </dgm:pt>
    <dgm:pt modelId="{559951BB-21BC-47E4-869E-1842FB33B414}" type="pres">
      <dgm:prSet presAssocID="{82FC3C21-D339-4580-9227-AFE09BF54660}" presName="parTx" presStyleLbl="revTx" presStyleIdx="0" presStyleCnt="3">
        <dgm:presLayoutVars>
          <dgm:chMax val="0"/>
          <dgm:chPref val="0"/>
        </dgm:presLayoutVars>
      </dgm:prSet>
      <dgm:spPr/>
    </dgm:pt>
    <dgm:pt modelId="{7CEABA96-9230-45EB-A38E-01F37F082449}" type="pres">
      <dgm:prSet presAssocID="{CA518F33-5BD8-44C3-AFF0-F56E09E7BCA7}" presName="sibTrans" presStyleCnt="0"/>
      <dgm:spPr/>
    </dgm:pt>
    <dgm:pt modelId="{123C21C4-0911-4031-9CE8-EDC89597037F}" type="pres">
      <dgm:prSet presAssocID="{1A5E576E-D634-4826-84E6-0AD186DF4695}" presName="compNode" presStyleCnt="0"/>
      <dgm:spPr/>
    </dgm:pt>
    <dgm:pt modelId="{BE247919-D7B5-4BA8-B9F3-5E477FEBB4EB}" type="pres">
      <dgm:prSet presAssocID="{1A5E576E-D634-4826-84E6-0AD186DF4695}" presName="bgRect" presStyleLbl="bgShp" presStyleIdx="1" presStyleCnt="3"/>
      <dgm:spPr/>
    </dgm:pt>
    <dgm:pt modelId="{46E1A3C2-86A1-459B-8DDE-CC5CA60A1DAC}" type="pres">
      <dgm:prSet presAssocID="{1A5E576E-D634-4826-84E6-0AD186DF46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260B2B4-A4CD-4D3E-9744-114ACC17FEFE}" type="pres">
      <dgm:prSet presAssocID="{1A5E576E-D634-4826-84E6-0AD186DF4695}" presName="spaceRect" presStyleCnt="0"/>
      <dgm:spPr/>
    </dgm:pt>
    <dgm:pt modelId="{162906BA-D367-4CE9-ABD6-C35F3A4C8D89}" type="pres">
      <dgm:prSet presAssocID="{1A5E576E-D634-4826-84E6-0AD186DF4695}" presName="parTx" presStyleLbl="revTx" presStyleIdx="1" presStyleCnt="3">
        <dgm:presLayoutVars>
          <dgm:chMax val="0"/>
          <dgm:chPref val="0"/>
        </dgm:presLayoutVars>
      </dgm:prSet>
      <dgm:spPr/>
    </dgm:pt>
    <dgm:pt modelId="{851B8EEB-7B4A-44A5-A9C2-DDFC4E5599E3}" type="pres">
      <dgm:prSet presAssocID="{7AC168EA-BDB2-48E6-88D9-82FF58CD6584}" presName="sibTrans" presStyleCnt="0"/>
      <dgm:spPr/>
    </dgm:pt>
    <dgm:pt modelId="{358DABB8-755D-4ACB-A743-382A52885C7C}" type="pres">
      <dgm:prSet presAssocID="{ED25A0F0-5224-4BE0-BA46-44D6F0DC889B}" presName="compNode" presStyleCnt="0"/>
      <dgm:spPr/>
    </dgm:pt>
    <dgm:pt modelId="{B6C16D40-66CF-4791-B9CD-DF63E7E667EC}" type="pres">
      <dgm:prSet presAssocID="{ED25A0F0-5224-4BE0-BA46-44D6F0DC889B}" presName="bgRect" presStyleLbl="bgShp" presStyleIdx="2" presStyleCnt="3"/>
      <dgm:spPr/>
    </dgm:pt>
    <dgm:pt modelId="{A39E602A-C8DA-4662-84DF-8A33909D4AEB}" type="pres">
      <dgm:prSet presAssocID="{ED25A0F0-5224-4BE0-BA46-44D6F0DC88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71331F15-C965-4C77-BBE4-A2ACD22759AB}" type="pres">
      <dgm:prSet presAssocID="{ED25A0F0-5224-4BE0-BA46-44D6F0DC889B}" presName="spaceRect" presStyleCnt="0"/>
      <dgm:spPr/>
    </dgm:pt>
    <dgm:pt modelId="{EE0A6448-DCC5-4A20-A186-C3405DD9B5F0}" type="pres">
      <dgm:prSet presAssocID="{ED25A0F0-5224-4BE0-BA46-44D6F0DC889B}" presName="parTx" presStyleLbl="revTx" presStyleIdx="2" presStyleCnt="3">
        <dgm:presLayoutVars>
          <dgm:chMax val="0"/>
          <dgm:chPref val="0"/>
        </dgm:presLayoutVars>
      </dgm:prSet>
      <dgm:spPr/>
    </dgm:pt>
  </dgm:ptLst>
  <dgm:cxnLst>
    <dgm:cxn modelId="{58646A1C-EEB0-4090-BEC6-A37D3703F8AA}" srcId="{5F60CD4C-977A-4CC7-9C68-40D8AE45E69C}" destId="{1A5E576E-D634-4826-84E6-0AD186DF4695}" srcOrd="1" destOrd="0" parTransId="{E8FAF8C1-0662-4F22-BDFD-684F9B8052A0}" sibTransId="{7AC168EA-BDB2-48E6-88D9-82FF58CD6584}"/>
    <dgm:cxn modelId="{6359525C-2F0D-43BD-B78B-1777C372ABFD}" type="presOf" srcId="{1A5E576E-D634-4826-84E6-0AD186DF4695}" destId="{162906BA-D367-4CE9-ABD6-C35F3A4C8D89}" srcOrd="0" destOrd="0" presId="urn:microsoft.com/office/officeart/2018/2/layout/IconVerticalSolidList"/>
    <dgm:cxn modelId="{FE44665D-9ECF-4BAD-ABCD-9C6B6A92E7D1}" srcId="{5F60CD4C-977A-4CC7-9C68-40D8AE45E69C}" destId="{ED25A0F0-5224-4BE0-BA46-44D6F0DC889B}" srcOrd="2" destOrd="0" parTransId="{707CC375-1D2F-4124-B2D8-DBE64992710C}" sibTransId="{B6AC34E6-65CF-41F6-98AD-2DB0CD3CD6FD}"/>
    <dgm:cxn modelId="{D75D91B1-521C-44FC-9DBC-8E58844C0322}" srcId="{5F60CD4C-977A-4CC7-9C68-40D8AE45E69C}" destId="{82FC3C21-D339-4580-9227-AFE09BF54660}" srcOrd="0" destOrd="0" parTransId="{9C5A23EE-07F5-4120-B397-09F74AC4F466}" sibTransId="{CA518F33-5BD8-44C3-AFF0-F56E09E7BCA7}"/>
    <dgm:cxn modelId="{7994ECBA-F576-45F0-B1F3-1487FEB24B54}" type="presOf" srcId="{ED25A0F0-5224-4BE0-BA46-44D6F0DC889B}" destId="{EE0A6448-DCC5-4A20-A186-C3405DD9B5F0}" srcOrd="0" destOrd="0" presId="urn:microsoft.com/office/officeart/2018/2/layout/IconVerticalSolidList"/>
    <dgm:cxn modelId="{D4839DC5-D335-46B8-BE42-B6C57AF98193}" type="presOf" srcId="{82FC3C21-D339-4580-9227-AFE09BF54660}" destId="{559951BB-21BC-47E4-869E-1842FB33B414}" srcOrd="0" destOrd="0" presId="urn:microsoft.com/office/officeart/2018/2/layout/IconVerticalSolidList"/>
    <dgm:cxn modelId="{03D110ED-9F8C-4565-9E7D-98477F1B9CC8}" type="presOf" srcId="{5F60CD4C-977A-4CC7-9C68-40D8AE45E69C}" destId="{ACC56D74-7F44-4B35-8132-81993F5D9341}" srcOrd="0" destOrd="0" presId="urn:microsoft.com/office/officeart/2018/2/layout/IconVerticalSolidList"/>
    <dgm:cxn modelId="{FF9EE40E-DB39-43C9-8CF1-EC4626D3AA35}" type="presParOf" srcId="{ACC56D74-7F44-4B35-8132-81993F5D9341}" destId="{440ED42F-7B3F-4AAB-8DCA-919F2B3013BB}" srcOrd="0" destOrd="0" presId="urn:microsoft.com/office/officeart/2018/2/layout/IconVerticalSolidList"/>
    <dgm:cxn modelId="{859A5639-7121-4FB1-BBD7-D5608716608F}" type="presParOf" srcId="{440ED42F-7B3F-4AAB-8DCA-919F2B3013BB}" destId="{011BD5B7-8B04-4E94-B83E-9D8D273E8620}" srcOrd="0" destOrd="0" presId="urn:microsoft.com/office/officeart/2018/2/layout/IconVerticalSolidList"/>
    <dgm:cxn modelId="{1AF158B7-ECAA-43B8-B70E-7A0E81F42E57}" type="presParOf" srcId="{440ED42F-7B3F-4AAB-8DCA-919F2B3013BB}" destId="{34DDCABA-B5B6-4A03-A8CD-7814828D0759}" srcOrd="1" destOrd="0" presId="urn:microsoft.com/office/officeart/2018/2/layout/IconVerticalSolidList"/>
    <dgm:cxn modelId="{D417CF47-C98F-4AD8-99D3-13F6E7575AE7}" type="presParOf" srcId="{440ED42F-7B3F-4AAB-8DCA-919F2B3013BB}" destId="{2C5789EF-F7C0-4B7F-9100-CD09A9B46A5A}" srcOrd="2" destOrd="0" presId="urn:microsoft.com/office/officeart/2018/2/layout/IconVerticalSolidList"/>
    <dgm:cxn modelId="{8853FEE1-BEB6-4BB6-8AA9-BD28BBAACAD5}" type="presParOf" srcId="{440ED42F-7B3F-4AAB-8DCA-919F2B3013BB}" destId="{559951BB-21BC-47E4-869E-1842FB33B414}" srcOrd="3" destOrd="0" presId="urn:microsoft.com/office/officeart/2018/2/layout/IconVerticalSolidList"/>
    <dgm:cxn modelId="{6BA7848C-2222-47A2-B98F-7773D660186D}" type="presParOf" srcId="{ACC56D74-7F44-4B35-8132-81993F5D9341}" destId="{7CEABA96-9230-45EB-A38E-01F37F082449}" srcOrd="1" destOrd="0" presId="urn:microsoft.com/office/officeart/2018/2/layout/IconVerticalSolidList"/>
    <dgm:cxn modelId="{5B272646-40B2-4898-ABD4-0714E991038C}" type="presParOf" srcId="{ACC56D74-7F44-4B35-8132-81993F5D9341}" destId="{123C21C4-0911-4031-9CE8-EDC89597037F}" srcOrd="2" destOrd="0" presId="urn:microsoft.com/office/officeart/2018/2/layout/IconVerticalSolidList"/>
    <dgm:cxn modelId="{6919AC7B-2489-4480-9AB3-983B0CF37D9D}" type="presParOf" srcId="{123C21C4-0911-4031-9CE8-EDC89597037F}" destId="{BE247919-D7B5-4BA8-B9F3-5E477FEBB4EB}" srcOrd="0" destOrd="0" presId="urn:microsoft.com/office/officeart/2018/2/layout/IconVerticalSolidList"/>
    <dgm:cxn modelId="{72574E5B-4B27-46BA-AE2B-0D047484452D}" type="presParOf" srcId="{123C21C4-0911-4031-9CE8-EDC89597037F}" destId="{46E1A3C2-86A1-459B-8DDE-CC5CA60A1DAC}" srcOrd="1" destOrd="0" presId="urn:microsoft.com/office/officeart/2018/2/layout/IconVerticalSolidList"/>
    <dgm:cxn modelId="{D12CC2AA-B446-423D-BBE5-0EF7C6B01EF0}" type="presParOf" srcId="{123C21C4-0911-4031-9CE8-EDC89597037F}" destId="{8260B2B4-A4CD-4D3E-9744-114ACC17FEFE}" srcOrd="2" destOrd="0" presId="urn:microsoft.com/office/officeart/2018/2/layout/IconVerticalSolidList"/>
    <dgm:cxn modelId="{7B195796-09EA-493F-A5CE-4B78363310CB}" type="presParOf" srcId="{123C21C4-0911-4031-9CE8-EDC89597037F}" destId="{162906BA-D367-4CE9-ABD6-C35F3A4C8D89}" srcOrd="3" destOrd="0" presId="urn:microsoft.com/office/officeart/2018/2/layout/IconVerticalSolidList"/>
    <dgm:cxn modelId="{76E468FA-CAB9-4112-BE40-5AF8395596B7}" type="presParOf" srcId="{ACC56D74-7F44-4B35-8132-81993F5D9341}" destId="{851B8EEB-7B4A-44A5-A9C2-DDFC4E5599E3}" srcOrd="3" destOrd="0" presId="urn:microsoft.com/office/officeart/2018/2/layout/IconVerticalSolidList"/>
    <dgm:cxn modelId="{2A0B56A7-949A-4576-A21E-FB440EF3E946}" type="presParOf" srcId="{ACC56D74-7F44-4B35-8132-81993F5D9341}" destId="{358DABB8-755D-4ACB-A743-382A52885C7C}" srcOrd="4" destOrd="0" presId="urn:microsoft.com/office/officeart/2018/2/layout/IconVerticalSolidList"/>
    <dgm:cxn modelId="{CB5FE7A0-3032-4BB3-BF7E-E0406FBEEA6E}" type="presParOf" srcId="{358DABB8-755D-4ACB-A743-382A52885C7C}" destId="{B6C16D40-66CF-4791-B9CD-DF63E7E667EC}" srcOrd="0" destOrd="0" presId="urn:microsoft.com/office/officeart/2018/2/layout/IconVerticalSolidList"/>
    <dgm:cxn modelId="{15E708E3-4F09-41CA-98AE-292E4E398A3A}" type="presParOf" srcId="{358DABB8-755D-4ACB-A743-382A52885C7C}" destId="{A39E602A-C8DA-4662-84DF-8A33909D4AEB}" srcOrd="1" destOrd="0" presId="urn:microsoft.com/office/officeart/2018/2/layout/IconVerticalSolidList"/>
    <dgm:cxn modelId="{71171550-C75F-4D50-85F6-CFF6A1AC28A6}" type="presParOf" srcId="{358DABB8-755D-4ACB-A743-382A52885C7C}" destId="{71331F15-C965-4C77-BBE4-A2ACD22759AB}" srcOrd="2" destOrd="0" presId="urn:microsoft.com/office/officeart/2018/2/layout/IconVerticalSolidList"/>
    <dgm:cxn modelId="{296822A9-E137-45AF-87A3-130B1A1F0195}" type="presParOf" srcId="{358DABB8-755D-4ACB-A743-382A52885C7C}" destId="{EE0A6448-DCC5-4A20-A186-C3405DD9B5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72C29-E101-4F6E-88A3-42BB4FF9D584}">
      <dsp:nvSpPr>
        <dsp:cNvPr id="0" name=""/>
        <dsp:cNvSpPr/>
      </dsp:nvSpPr>
      <dsp:spPr>
        <a:xfrm>
          <a:off x="0" y="2639676"/>
          <a:ext cx="4479472" cy="1731913"/>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Montserrat" panose="00000500000000000000" pitchFamily="2" charset="0"/>
            </a:rPr>
            <a:t>Loneliness</a:t>
          </a:r>
          <a:r>
            <a:rPr lang="en-US" sz="2000" kern="1200">
              <a:solidFill>
                <a:schemeClr val="bg1"/>
              </a:solidFill>
              <a:latin typeface="Montserrat" panose="00000500000000000000" pitchFamily="2" charset="0"/>
            </a:rPr>
            <a:t> is the distressing feeling of being alone or separated. </a:t>
          </a:r>
        </a:p>
      </dsp:txBody>
      <dsp:txXfrm>
        <a:off x="0" y="2639676"/>
        <a:ext cx="4479472" cy="1731913"/>
      </dsp:txXfrm>
    </dsp:sp>
    <dsp:sp modelId="{F349D576-AA8E-4907-9F71-79FE6ADE96DB}">
      <dsp:nvSpPr>
        <dsp:cNvPr id="0" name=""/>
        <dsp:cNvSpPr/>
      </dsp:nvSpPr>
      <dsp:spPr>
        <a:xfrm rot="10800000">
          <a:off x="0" y="1972"/>
          <a:ext cx="4479472" cy="2663683"/>
        </a:xfrm>
        <a:prstGeom prst="upArrowCallou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Montserrat" panose="00000500000000000000" pitchFamily="2" charset="0"/>
            </a:rPr>
            <a:t>Social isolation </a:t>
          </a:r>
          <a:r>
            <a:rPr lang="en-US" sz="2000" kern="1200">
              <a:latin typeface="Montserrat" panose="00000500000000000000" pitchFamily="2" charset="0"/>
            </a:rPr>
            <a:t>is the lack of social connections and/or contacts and having few people to interact with regularly. </a:t>
          </a:r>
        </a:p>
      </dsp:txBody>
      <dsp:txXfrm rot="10800000">
        <a:off x="0" y="1972"/>
        <a:ext cx="4479472" cy="1730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3A57-76E8-4D38-9CE4-81F410A98EFA}">
      <dsp:nvSpPr>
        <dsp:cNvPr id="0" name=""/>
        <dsp:cNvSpPr/>
      </dsp:nvSpPr>
      <dsp:spPr>
        <a:xfrm>
          <a:off x="0" y="0"/>
          <a:ext cx="42774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A80F696-7B3A-478F-8690-31FAC597C322}">
      <dsp:nvSpPr>
        <dsp:cNvPr id="0" name=""/>
        <dsp:cNvSpPr/>
      </dsp:nvSpPr>
      <dsp:spPr>
        <a:xfrm>
          <a:off x="0" y="0"/>
          <a:ext cx="4277481" cy="234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solidFill>
                <a:schemeClr val="tx2"/>
              </a:solidFill>
              <a:latin typeface="Montserrat" panose="00000500000000000000" pitchFamily="2" charset="0"/>
            </a:rPr>
            <a:t>In North Carolina, </a:t>
          </a:r>
          <a:r>
            <a:rPr lang="en-US" sz="2500" b="1" kern="1200">
              <a:solidFill>
                <a:schemeClr val="tx2"/>
              </a:solidFill>
              <a:latin typeface="Montserrat" panose="00000500000000000000" pitchFamily="2" charset="0"/>
            </a:rPr>
            <a:t>26.8% </a:t>
          </a:r>
          <a:r>
            <a:rPr lang="en-US" sz="2500" kern="1200">
              <a:solidFill>
                <a:schemeClr val="tx2"/>
              </a:solidFill>
              <a:latin typeface="Montserrat" panose="00000500000000000000" pitchFamily="2" charset="0"/>
            </a:rPr>
            <a:t>of </a:t>
          </a:r>
          <a:r>
            <a:rPr lang="en-US" sz="2500" b="1" kern="1200">
              <a:solidFill>
                <a:schemeClr val="tx2"/>
              </a:solidFill>
              <a:latin typeface="Montserrat" panose="00000500000000000000" pitchFamily="2" charset="0"/>
            </a:rPr>
            <a:t>people 65</a:t>
          </a:r>
          <a:r>
            <a:rPr lang="en-US" sz="2500" kern="1200">
              <a:solidFill>
                <a:schemeClr val="tx2"/>
              </a:solidFill>
              <a:latin typeface="Montserrat" panose="00000500000000000000" pitchFamily="2" charset="0"/>
            </a:rPr>
            <a:t> and older </a:t>
          </a:r>
          <a:r>
            <a:rPr lang="en-US" sz="2500" b="1" kern="1200">
              <a:solidFill>
                <a:schemeClr val="tx2"/>
              </a:solidFill>
              <a:latin typeface="Montserrat" panose="00000500000000000000" pitchFamily="2" charset="0"/>
            </a:rPr>
            <a:t>live alone</a:t>
          </a:r>
          <a:r>
            <a:rPr lang="en-US" sz="2500" kern="1200">
              <a:solidFill>
                <a:schemeClr val="tx2"/>
              </a:solidFill>
              <a:latin typeface="Montserrat" panose="00000500000000000000" pitchFamily="2" charset="0"/>
            </a:rPr>
            <a:t> and are vulnerable to social isolation. </a:t>
          </a:r>
        </a:p>
      </dsp:txBody>
      <dsp:txXfrm>
        <a:off x="0" y="0"/>
        <a:ext cx="4277481" cy="2343778"/>
      </dsp:txXfrm>
    </dsp:sp>
    <dsp:sp modelId="{29D71A23-34A0-433E-A094-2C7FF7343A34}">
      <dsp:nvSpPr>
        <dsp:cNvPr id="0" name=""/>
        <dsp:cNvSpPr/>
      </dsp:nvSpPr>
      <dsp:spPr>
        <a:xfrm>
          <a:off x="0" y="2245152"/>
          <a:ext cx="4277481" cy="0"/>
        </a:xfrm>
        <a:prstGeom prst="line">
          <a:avLst/>
        </a:prstGeom>
        <a:solidFill>
          <a:schemeClr val="accent3">
            <a:hueOff val="0"/>
            <a:satOff val="0"/>
            <a:lumOff val="0"/>
            <a:alphaOff val="0"/>
          </a:schemeClr>
        </a:solidFill>
        <a:ln w="25400" cap="flat" cmpd="sng" algn="ctr">
          <a:solidFill>
            <a:schemeClr val="tx2"/>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ADE70FC-CB37-48C7-B162-6FCD38F52D41}">
      <dsp:nvSpPr>
        <dsp:cNvPr id="0" name=""/>
        <dsp:cNvSpPr/>
      </dsp:nvSpPr>
      <dsp:spPr>
        <a:xfrm>
          <a:off x="0" y="2343778"/>
          <a:ext cx="4277481" cy="234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solidFill>
                <a:schemeClr val="tx2"/>
              </a:solidFill>
              <a:latin typeface="Montserrat" panose="00000500000000000000" pitchFamily="2" charset="0"/>
            </a:rPr>
            <a:t>Of the socially isolated population, </a:t>
          </a:r>
          <a:r>
            <a:rPr lang="en-US" sz="2500" b="1" kern="1200">
              <a:solidFill>
                <a:schemeClr val="tx2"/>
              </a:solidFill>
              <a:latin typeface="Montserrat" panose="00000500000000000000" pitchFamily="2" charset="0"/>
            </a:rPr>
            <a:t>21.4%</a:t>
          </a:r>
          <a:r>
            <a:rPr lang="en-US" sz="2500" kern="1200">
              <a:solidFill>
                <a:schemeClr val="tx2"/>
              </a:solidFill>
              <a:latin typeface="Montserrat" panose="00000500000000000000" pitchFamily="2" charset="0"/>
            </a:rPr>
            <a:t> of people aged 65 or older are part of </a:t>
          </a:r>
          <a:r>
            <a:rPr lang="en-US" sz="2500" b="1" kern="1200">
              <a:solidFill>
                <a:schemeClr val="tx2"/>
              </a:solidFill>
              <a:latin typeface="Montserrat" panose="00000500000000000000" pitchFamily="2" charset="0"/>
            </a:rPr>
            <a:t>a racial or ethnic minority population</a:t>
          </a:r>
          <a:r>
            <a:rPr lang="en-US" sz="2500" kern="1200">
              <a:solidFill>
                <a:schemeClr val="tx2"/>
              </a:solidFill>
              <a:latin typeface="Montserrat" panose="00000500000000000000" pitchFamily="2" charset="0"/>
            </a:rPr>
            <a:t>.</a:t>
          </a:r>
        </a:p>
      </dsp:txBody>
      <dsp:txXfrm>
        <a:off x="0" y="2343778"/>
        <a:ext cx="4277481" cy="2343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972B6-84FA-45EE-900A-A1CC4DB1B87F}">
      <dsp:nvSpPr>
        <dsp:cNvPr id="0" name=""/>
        <dsp:cNvSpPr/>
      </dsp:nvSpPr>
      <dsp:spPr>
        <a:xfrm>
          <a:off x="0" y="4322918"/>
          <a:ext cx="8479047" cy="47305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Individuals who identify as lesbian, gay, bisexual, transgender, and </a:t>
          </a:r>
          <a:r>
            <a:rPr lang="en-US" sz="1600" kern="1200">
              <a:latin typeface="Montserrat" panose="00000500000000000000" pitchFamily="2" charset="0"/>
            </a:rPr>
            <a:t>questioning</a:t>
          </a:r>
          <a:r>
            <a:rPr lang="en-US" sz="1600" kern="1200"/>
            <a:t> (or queer</a:t>
          </a:r>
          <a:r>
            <a:rPr lang="en-US" sz="1600" kern="1200">
              <a:latin typeface="Arial" panose="020B0604020202020204"/>
            </a:rPr>
            <a:t>)</a:t>
          </a:r>
          <a:endParaRPr lang="en-US" sz="1600" kern="1200"/>
        </a:p>
      </dsp:txBody>
      <dsp:txXfrm>
        <a:off x="0" y="4322918"/>
        <a:ext cx="8479047" cy="473054"/>
      </dsp:txXfrm>
    </dsp:sp>
    <dsp:sp modelId="{A0FD980C-BFAA-491A-BBBB-39AD980B6305}">
      <dsp:nvSpPr>
        <dsp:cNvPr id="0" name=""/>
        <dsp:cNvSpPr/>
      </dsp:nvSpPr>
      <dsp:spPr>
        <a:xfrm rot="10800000">
          <a:off x="0" y="3602456"/>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Immigrants</a:t>
          </a:r>
        </a:p>
      </dsp:txBody>
      <dsp:txXfrm rot="10800000">
        <a:off x="0" y="3602456"/>
        <a:ext cx="8479047" cy="472745"/>
      </dsp:txXfrm>
    </dsp:sp>
    <dsp:sp modelId="{40C62431-31BD-4AE4-B76F-8B98B1DC9912}">
      <dsp:nvSpPr>
        <dsp:cNvPr id="0" name=""/>
        <dsp:cNvSpPr/>
      </dsp:nvSpPr>
      <dsp:spPr>
        <a:xfrm rot="10800000">
          <a:off x="0" y="2881993"/>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People with chronic diseases and disabilities</a:t>
          </a:r>
        </a:p>
      </dsp:txBody>
      <dsp:txXfrm rot="10800000">
        <a:off x="0" y="2881993"/>
        <a:ext cx="8479047" cy="472745"/>
      </dsp:txXfrm>
    </dsp:sp>
    <dsp:sp modelId="{3FB0E428-75A3-4E98-8921-1D65CE095504}">
      <dsp:nvSpPr>
        <dsp:cNvPr id="0" name=""/>
        <dsp:cNvSpPr/>
      </dsp:nvSpPr>
      <dsp:spPr>
        <a:xfrm rot="10800000">
          <a:off x="0" y="2161531"/>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Adults living alone</a:t>
          </a:r>
        </a:p>
      </dsp:txBody>
      <dsp:txXfrm rot="10800000">
        <a:off x="0" y="2161531"/>
        <a:ext cx="8479047" cy="472745"/>
      </dsp:txXfrm>
    </dsp:sp>
    <dsp:sp modelId="{B3C20101-072B-4BFC-AE88-4F7D7128F264}">
      <dsp:nvSpPr>
        <dsp:cNvPr id="0" name=""/>
        <dsp:cNvSpPr/>
      </dsp:nvSpPr>
      <dsp:spPr>
        <a:xfrm rot="10800000">
          <a:off x="0" y="1441069"/>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Older adults</a:t>
          </a:r>
        </a:p>
      </dsp:txBody>
      <dsp:txXfrm rot="10800000">
        <a:off x="0" y="1441069"/>
        <a:ext cx="8479047" cy="472745"/>
      </dsp:txXfrm>
    </dsp:sp>
    <dsp:sp modelId="{0FCC8738-1A6E-47A9-A335-4821023427CD}">
      <dsp:nvSpPr>
        <dsp:cNvPr id="0" name=""/>
        <dsp:cNvSpPr/>
      </dsp:nvSpPr>
      <dsp:spPr>
        <a:xfrm rot="10800000">
          <a:off x="0" y="720607"/>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Young adults</a:t>
          </a:r>
        </a:p>
      </dsp:txBody>
      <dsp:txXfrm rot="10800000">
        <a:off x="0" y="720607"/>
        <a:ext cx="8479047" cy="472745"/>
      </dsp:txXfrm>
    </dsp:sp>
    <dsp:sp modelId="{F55AFD2D-B4D8-4AE6-99AF-334B5E64EBE7}">
      <dsp:nvSpPr>
        <dsp:cNvPr id="0" name=""/>
        <dsp:cNvSpPr/>
      </dsp:nvSpPr>
      <dsp:spPr>
        <a:xfrm rot="10800000">
          <a:off x="0" y="145"/>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Low-income adults</a:t>
          </a:r>
        </a:p>
      </dsp:txBody>
      <dsp:txXfrm rot="10800000">
        <a:off x="0" y="145"/>
        <a:ext cx="8479047" cy="472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C1EF2-D629-49AD-A3A5-F08C316C2704}">
      <dsp:nvSpPr>
        <dsp:cNvPr id="0" name=""/>
        <dsp:cNvSpPr/>
      </dsp:nvSpPr>
      <dsp:spPr>
        <a:xfrm>
          <a:off x="2388"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Live alone </a:t>
          </a:r>
        </a:p>
      </dsp:txBody>
      <dsp:txXfrm>
        <a:off x="2388" y="645809"/>
        <a:ext cx="1895028" cy="1137017"/>
      </dsp:txXfrm>
    </dsp:sp>
    <dsp:sp modelId="{F5FE7DC9-02B1-4E41-B712-E9F4D33D88FF}">
      <dsp:nvSpPr>
        <dsp:cNvPr id="0" name=""/>
        <dsp:cNvSpPr/>
      </dsp:nvSpPr>
      <dsp:spPr>
        <a:xfrm>
          <a:off x="2086920"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Can’t leave your home </a:t>
          </a:r>
        </a:p>
      </dsp:txBody>
      <dsp:txXfrm>
        <a:off x="2086920" y="645809"/>
        <a:ext cx="1895028" cy="1137017"/>
      </dsp:txXfrm>
    </dsp:sp>
    <dsp:sp modelId="{51AA07EB-EFDC-43F2-8B10-F3933E7CD981}">
      <dsp:nvSpPr>
        <dsp:cNvPr id="0" name=""/>
        <dsp:cNvSpPr/>
      </dsp:nvSpPr>
      <dsp:spPr>
        <a:xfrm>
          <a:off x="4171451"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Had a major loss or life change, such as the death of a spouse or partner, or retirement </a:t>
          </a:r>
        </a:p>
      </dsp:txBody>
      <dsp:txXfrm>
        <a:off x="4171451" y="645809"/>
        <a:ext cx="1895028" cy="1137017"/>
      </dsp:txXfrm>
    </dsp:sp>
    <dsp:sp modelId="{092C9693-C9DE-4FF3-8A79-0560EC912B8F}">
      <dsp:nvSpPr>
        <dsp:cNvPr id="0" name=""/>
        <dsp:cNvSpPr/>
      </dsp:nvSpPr>
      <dsp:spPr>
        <a:xfrm>
          <a:off x="6255982"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Struggle with money </a:t>
          </a:r>
        </a:p>
      </dsp:txBody>
      <dsp:txXfrm>
        <a:off x="6255982" y="645809"/>
        <a:ext cx="1895028" cy="1137017"/>
      </dsp:txXfrm>
    </dsp:sp>
    <dsp:sp modelId="{836579D7-1C4F-4987-8618-9ECD5FED82D5}">
      <dsp:nvSpPr>
        <dsp:cNvPr id="0" name=""/>
        <dsp:cNvSpPr/>
      </dsp:nvSpPr>
      <dsp:spPr>
        <a:xfrm>
          <a:off x="2388"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Are a caregiver </a:t>
          </a:r>
        </a:p>
      </dsp:txBody>
      <dsp:txXfrm>
        <a:off x="2388" y="1972329"/>
        <a:ext cx="1895028" cy="1137017"/>
      </dsp:txXfrm>
    </dsp:sp>
    <dsp:sp modelId="{85ACBCAB-D316-4CED-8262-1D096E0461DA}">
      <dsp:nvSpPr>
        <dsp:cNvPr id="0" name=""/>
        <dsp:cNvSpPr/>
      </dsp:nvSpPr>
      <dsp:spPr>
        <a:xfrm>
          <a:off x="2086920"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psychological or cognitive challenges or depression </a:t>
          </a:r>
        </a:p>
      </dsp:txBody>
      <dsp:txXfrm>
        <a:off x="2086920" y="1972329"/>
        <a:ext cx="1895028" cy="1137017"/>
      </dsp:txXfrm>
    </dsp:sp>
    <dsp:sp modelId="{80543733-8A53-459F-B0DD-201DB23082D4}">
      <dsp:nvSpPr>
        <dsp:cNvPr id="0" name=""/>
        <dsp:cNvSpPr/>
      </dsp:nvSpPr>
      <dsp:spPr>
        <a:xfrm>
          <a:off x="4171451"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limited social support </a:t>
          </a:r>
        </a:p>
      </dsp:txBody>
      <dsp:txXfrm>
        <a:off x="4171451" y="1972329"/>
        <a:ext cx="1895028" cy="1137017"/>
      </dsp:txXfrm>
    </dsp:sp>
    <dsp:sp modelId="{6C324EFD-DFB9-4F59-9BE6-D1DCB84D2139}">
      <dsp:nvSpPr>
        <dsp:cNvPr id="0" name=""/>
        <dsp:cNvSpPr/>
      </dsp:nvSpPr>
      <dsp:spPr>
        <a:xfrm>
          <a:off x="6255982"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trouble hearing </a:t>
          </a:r>
        </a:p>
      </dsp:txBody>
      <dsp:txXfrm>
        <a:off x="6255982" y="1972329"/>
        <a:ext cx="1895028" cy="1137017"/>
      </dsp:txXfrm>
    </dsp:sp>
    <dsp:sp modelId="{E92CBC0A-FEBF-4BEC-B85B-B21E86F77C66}">
      <dsp:nvSpPr>
        <dsp:cNvPr id="0" name=""/>
        <dsp:cNvSpPr/>
      </dsp:nvSpPr>
      <dsp:spPr>
        <a:xfrm>
          <a:off x="2388"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Live in a rural, unsafe and/or hard-to-reach neighborhood </a:t>
          </a:r>
        </a:p>
      </dsp:txBody>
      <dsp:txXfrm>
        <a:off x="2388" y="3298849"/>
        <a:ext cx="1895028" cy="1137017"/>
      </dsp:txXfrm>
    </dsp:sp>
    <dsp:sp modelId="{4760CB5F-C6CC-4099-B3C6-D2FAB0D09A9A}">
      <dsp:nvSpPr>
        <dsp:cNvPr id="0" name=""/>
        <dsp:cNvSpPr/>
      </dsp:nvSpPr>
      <dsp:spPr>
        <a:xfrm>
          <a:off x="2086920"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language barriers where you live </a:t>
          </a:r>
        </a:p>
      </dsp:txBody>
      <dsp:txXfrm>
        <a:off x="2086920" y="3298849"/>
        <a:ext cx="1895028" cy="1137017"/>
      </dsp:txXfrm>
    </dsp:sp>
    <dsp:sp modelId="{79457772-A337-4F4B-BE86-21A6B21E20DD}">
      <dsp:nvSpPr>
        <dsp:cNvPr id="0" name=""/>
        <dsp:cNvSpPr/>
      </dsp:nvSpPr>
      <dsp:spPr>
        <a:xfrm>
          <a:off x="4171451"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Experience age, racial, ethnic, sexual orientation and/or gender identity discrimination where you live </a:t>
          </a:r>
        </a:p>
      </dsp:txBody>
      <dsp:txXfrm>
        <a:off x="4171451" y="3298849"/>
        <a:ext cx="1895028" cy="1137017"/>
      </dsp:txXfrm>
    </dsp:sp>
    <dsp:sp modelId="{1233024C-C21D-4DE7-A129-442D7B7314AC}">
      <dsp:nvSpPr>
        <dsp:cNvPr id="0" name=""/>
        <dsp:cNvSpPr/>
      </dsp:nvSpPr>
      <dsp:spPr>
        <a:xfrm>
          <a:off x="6255982"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Are not meaningfully engaged in activities or are feeling a lack of purpose </a:t>
          </a:r>
        </a:p>
      </dsp:txBody>
      <dsp:txXfrm>
        <a:off x="6255982" y="3298849"/>
        <a:ext cx="1895028" cy="1137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F5FDC-673B-4299-9FC0-D5DBFC1964C8}">
      <dsp:nvSpPr>
        <dsp:cNvPr id="0" name=""/>
        <dsp:cNvSpPr/>
      </dsp:nvSpPr>
      <dsp:spPr>
        <a:xfrm>
          <a:off x="0"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High blood pressure </a:t>
          </a:r>
        </a:p>
      </dsp:txBody>
      <dsp:txXfrm>
        <a:off x="0" y="855761"/>
        <a:ext cx="2098553" cy="1259131"/>
      </dsp:txXfrm>
    </dsp:sp>
    <dsp:sp modelId="{6BD9E123-3FA0-4C6F-8E17-6C67E2ED1065}">
      <dsp:nvSpPr>
        <dsp:cNvPr id="0" name=""/>
        <dsp:cNvSpPr/>
      </dsp:nvSpPr>
      <dsp:spPr>
        <a:xfrm>
          <a:off x="2308408"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Heart disease </a:t>
          </a:r>
        </a:p>
      </dsp:txBody>
      <dsp:txXfrm>
        <a:off x="2308408" y="855761"/>
        <a:ext cx="2098553" cy="1259131"/>
      </dsp:txXfrm>
    </dsp:sp>
    <dsp:sp modelId="{2DE5BE08-C34F-47E4-9B30-AD15969C60EB}">
      <dsp:nvSpPr>
        <dsp:cNvPr id="0" name=""/>
        <dsp:cNvSpPr/>
      </dsp:nvSpPr>
      <dsp:spPr>
        <a:xfrm>
          <a:off x="4616816"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Obesity </a:t>
          </a:r>
        </a:p>
      </dsp:txBody>
      <dsp:txXfrm>
        <a:off x="4616816" y="855761"/>
        <a:ext cx="2098553" cy="1259131"/>
      </dsp:txXfrm>
    </dsp:sp>
    <dsp:sp modelId="{4D5FE0B0-95F7-4DCF-969B-E766E4905B45}">
      <dsp:nvSpPr>
        <dsp:cNvPr id="0" name=""/>
        <dsp:cNvSpPr/>
      </dsp:nvSpPr>
      <dsp:spPr>
        <a:xfrm>
          <a:off x="0"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Weakened immune function </a:t>
          </a:r>
        </a:p>
      </dsp:txBody>
      <dsp:txXfrm>
        <a:off x="0" y="2324749"/>
        <a:ext cx="2098553" cy="1259131"/>
      </dsp:txXfrm>
    </dsp:sp>
    <dsp:sp modelId="{F6FBCB9C-A4F4-40A4-96BA-90B3357D4209}">
      <dsp:nvSpPr>
        <dsp:cNvPr id="0" name=""/>
        <dsp:cNvSpPr/>
      </dsp:nvSpPr>
      <dsp:spPr>
        <a:xfrm>
          <a:off x="2308408"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Anxiety </a:t>
          </a:r>
        </a:p>
      </dsp:txBody>
      <dsp:txXfrm>
        <a:off x="2308408" y="2324749"/>
        <a:ext cx="2098553" cy="1259131"/>
      </dsp:txXfrm>
    </dsp:sp>
    <dsp:sp modelId="{FCACC8D0-5BC7-4173-99B1-E1CED2DFA6B8}">
      <dsp:nvSpPr>
        <dsp:cNvPr id="0" name=""/>
        <dsp:cNvSpPr/>
      </dsp:nvSpPr>
      <dsp:spPr>
        <a:xfrm>
          <a:off x="4616816"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Depression </a:t>
          </a:r>
        </a:p>
      </dsp:txBody>
      <dsp:txXfrm>
        <a:off x="4616816" y="2324749"/>
        <a:ext cx="2098553" cy="1259131"/>
      </dsp:txXfrm>
    </dsp:sp>
    <dsp:sp modelId="{14FA0574-499B-4AEB-99A2-F20C68F581D7}">
      <dsp:nvSpPr>
        <dsp:cNvPr id="0" name=""/>
        <dsp:cNvSpPr/>
      </dsp:nvSpPr>
      <dsp:spPr>
        <a:xfrm>
          <a:off x="0"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Cognitive decline </a:t>
          </a:r>
        </a:p>
      </dsp:txBody>
      <dsp:txXfrm>
        <a:off x="0" y="3793736"/>
        <a:ext cx="2098553" cy="1259131"/>
      </dsp:txXfrm>
    </dsp:sp>
    <dsp:sp modelId="{23F5BD26-2218-45BF-AF6F-B4A2C0C3CA75}">
      <dsp:nvSpPr>
        <dsp:cNvPr id="0" name=""/>
        <dsp:cNvSpPr/>
      </dsp:nvSpPr>
      <dsp:spPr>
        <a:xfrm>
          <a:off x="2308408"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Dementia, including Alzheimer’s disease </a:t>
          </a:r>
        </a:p>
      </dsp:txBody>
      <dsp:txXfrm>
        <a:off x="2308408" y="3793736"/>
        <a:ext cx="2098553" cy="1259131"/>
      </dsp:txXfrm>
    </dsp:sp>
    <dsp:sp modelId="{DCA2A888-B482-4D98-864C-1357BDDAD23A}">
      <dsp:nvSpPr>
        <dsp:cNvPr id="0" name=""/>
        <dsp:cNvSpPr/>
      </dsp:nvSpPr>
      <dsp:spPr>
        <a:xfrm>
          <a:off x="4616816"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Premature death </a:t>
          </a:r>
        </a:p>
      </dsp:txBody>
      <dsp:txXfrm>
        <a:off x="4616816" y="3793736"/>
        <a:ext cx="2098553" cy="1259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8EADE-84A8-4AC4-8394-5E628F06149C}">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E0A93-3CA1-45C3-B96A-E469BA6D37C5}">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10C01D-43EA-47E5-A20D-F0A2C1B7568C}">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Montserrat" panose="00000500000000000000" pitchFamily="2" charset="0"/>
            </a:rPr>
            <a:t>Decades of research across disciplines show that higher levels of social connectedness suggest better community outcomes, ranging from population health to community safety, resilience, prosperity and representative government.</a:t>
          </a:r>
        </a:p>
      </dsp:txBody>
      <dsp:txXfrm>
        <a:off x="1568246" y="735468"/>
        <a:ext cx="6661353" cy="1357788"/>
      </dsp:txXfrm>
    </dsp:sp>
    <dsp:sp modelId="{C7508D32-5954-4F30-99D9-AC8596C80B39}">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031FD-E17C-4F3D-891A-07DC16849C74}">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EED9A-711A-4DBC-B267-FE647F249627}">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Montserrat" panose="00000500000000000000" pitchFamily="2" charset="0"/>
            </a:rPr>
            <a:t>These studies establish that social connection is vital not only to our physical, mental and emotional health, but also to the health and well-being of our communities</a:t>
          </a:r>
        </a:p>
      </dsp:txBody>
      <dsp:txXfrm>
        <a:off x="1568246" y="2432705"/>
        <a:ext cx="6661353" cy="1357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1EF16-F6DC-4774-A081-B6DFAD4792B6}">
      <dsp:nvSpPr>
        <dsp:cNvPr id="0" name=""/>
        <dsp:cNvSpPr/>
      </dsp:nvSpPr>
      <dsp:spPr>
        <a:xfrm>
          <a:off x="0" y="12757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National, Territory, State, Local, and Tribal Governments</a:t>
          </a:r>
        </a:p>
      </dsp:txBody>
      <dsp:txXfrm>
        <a:off x="34954" y="162531"/>
        <a:ext cx="4578292" cy="646132"/>
      </dsp:txXfrm>
    </dsp:sp>
    <dsp:sp modelId="{78C5965C-6782-46A3-B877-E5F8065E8981}">
      <dsp:nvSpPr>
        <dsp:cNvPr id="0" name=""/>
        <dsp:cNvSpPr/>
      </dsp:nvSpPr>
      <dsp:spPr>
        <a:xfrm>
          <a:off x="0" y="89545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Health Systems &amp; Workers</a:t>
          </a:r>
        </a:p>
      </dsp:txBody>
      <dsp:txXfrm>
        <a:off x="34954" y="930411"/>
        <a:ext cx="4578292" cy="646132"/>
      </dsp:txXfrm>
    </dsp:sp>
    <dsp:sp modelId="{4DE6EC72-95E0-4451-A209-F29A1473560B}">
      <dsp:nvSpPr>
        <dsp:cNvPr id="0" name=""/>
        <dsp:cNvSpPr/>
      </dsp:nvSpPr>
      <dsp:spPr>
        <a:xfrm>
          <a:off x="0" y="166333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Public Health</a:t>
          </a:r>
        </a:p>
      </dsp:txBody>
      <dsp:txXfrm>
        <a:off x="34954" y="1698291"/>
        <a:ext cx="4578292" cy="646132"/>
      </dsp:txXfrm>
    </dsp:sp>
    <dsp:sp modelId="{9AAD142A-7563-4A2B-9C0C-DF3913817861}">
      <dsp:nvSpPr>
        <dsp:cNvPr id="0" name=""/>
        <dsp:cNvSpPr/>
      </dsp:nvSpPr>
      <dsp:spPr>
        <a:xfrm>
          <a:off x="0" y="243121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Workplaces</a:t>
          </a:r>
        </a:p>
      </dsp:txBody>
      <dsp:txXfrm>
        <a:off x="34954" y="2466171"/>
        <a:ext cx="4578292" cy="646132"/>
      </dsp:txXfrm>
    </dsp:sp>
    <dsp:sp modelId="{9301C799-225C-49C9-8450-5A980D8F0A26}">
      <dsp:nvSpPr>
        <dsp:cNvPr id="0" name=""/>
        <dsp:cNvSpPr/>
      </dsp:nvSpPr>
      <dsp:spPr>
        <a:xfrm>
          <a:off x="0" y="319909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Community-Based Organizations</a:t>
          </a:r>
        </a:p>
      </dsp:txBody>
      <dsp:txXfrm>
        <a:off x="34954" y="3234051"/>
        <a:ext cx="4578292" cy="646132"/>
      </dsp:txXfrm>
    </dsp:sp>
    <dsp:sp modelId="{4FADBBD1-FC97-4B6D-A011-542CE2D50E7B}">
      <dsp:nvSpPr>
        <dsp:cNvPr id="0" name=""/>
        <dsp:cNvSpPr/>
      </dsp:nvSpPr>
      <dsp:spPr>
        <a:xfrm>
          <a:off x="0" y="396697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Caregivers</a:t>
          </a:r>
        </a:p>
      </dsp:txBody>
      <dsp:txXfrm>
        <a:off x="34954" y="4001931"/>
        <a:ext cx="4578292" cy="646132"/>
      </dsp:txXfrm>
    </dsp:sp>
    <dsp:sp modelId="{5451C5C4-F963-4B61-9E0D-EC527FB02081}">
      <dsp:nvSpPr>
        <dsp:cNvPr id="0" name=""/>
        <dsp:cNvSpPr/>
      </dsp:nvSpPr>
      <dsp:spPr>
        <a:xfrm>
          <a:off x="0" y="473485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Individuals</a:t>
          </a:r>
          <a:r>
            <a:rPr lang="en-US" sz="1800" b="1" kern="1200"/>
            <a:t> </a:t>
          </a:r>
        </a:p>
      </dsp:txBody>
      <dsp:txXfrm>
        <a:off x="34954" y="4769811"/>
        <a:ext cx="4578292"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3E9E-90DE-498E-BD5B-D0814D9ED0BB}">
      <dsp:nvSpPr>
        <dsp:cNvPr id="0" name=""/>
        <dsp:cNvSpPr/>
      </dsp:nvSpPr>
      <dsp:spPr>
        <a:xfrm>
          <a:off x="0" y="0"/>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ECEC410-60E4-4A19-A0B3-76FF4837D47F}">
      <dsp:nvSpPr>
        <dsp:cNvPr id="0" name=""/>
        <dsp:cNvSpPr/>
      </dsp:nvSpPr>
      <dsp:spPr>
        <a:xfrm>
          <a:off x="0" y="0"/>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solidFill>
                <a:schemeClr val="tx2"/>
              </a:solidFill>
              <a:latin typeface="Montserrat"/>
              <a:cs typeface="Calibri"/>
            </a:rPr>
            <a:t>Phone: (877)506-2226 </a:t>
          </a:r>
        </a:p>
      </dsp:txBody>
      <dsp:txXfrm>
        <a:off x="0" y="0"/>
        <a:ext cx="3781426" cy="1086246"/>
      </dsp:txXfrm>
    </dsp:sp>
    <dsp:sp modelId="{BB15C802-8C90-412A-8462-9109F8F46D4A}">
      <dsp:nvSpPr>
        <dsp:cNvPr id="0" name=""/>
        <dsp:cNvSpPr/>
      </dsp:nvSpPr>
      <dsp:spPr>
        <a:xfrm>
          <a:off x="0" y="1086246"/>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921093-AF64-47E5-A526-C4940BCA3E3C}">
      <dsp:nvSpPr>
        <dsp:cNvPr id="0" name=""/>
        <dsp:cNvSpPr/>
      </dsp:nvSpPr>
      <dsp:spPr>
        <a:xfrm>
          <a:off x="0" y="1086246"/>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onehopencbam.org</a:t>
          </a:r>
        </a:p>
      </dsp:txBody>
      <dsp:txXfrm>
        <a:off x="0" y="1086246"/>
        <a:ext cx="3781426" cy="1086246"/>
      </dsp:txXfrm>
    </dsp:sp>
    <dsp:sp modelId="{D44DC0F8-FE2D-4330-832B-773D858DC439}">
      <dsp:nvSpPr>
        <dsp:cNvPr id="0" name=""/>
        <dsp:cNvSpPr/>
      </dsp:nvSpPr>
      <dsp:spPr>
        <a:xfrm>
          <a:off x="0" y="2172493"/>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D069450-A50D-4B21-AE60-FDFB1E237C90}">
      <dsp:nvSpPr>
        <dsp:cNvPr id="0" name=""/>
        <dsp:cNvSpPr/>
      </dsp:nvSpPr>
      <dsp:spPr>
        <a:xfrm>
          <a:off x="0" y="2172493"/>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NCBAM</a:t>
          </a:r>
          <a:br>
            <a:rPr lang="en-US" sz="2100" kern="1200">
              <a:solidFill>
                <a:schemeClr val="tx2"/>
              </a:solidFill>
              <a:latin typeface="Montserrat"/>
            </a:rPr>
          </a:br>
          <a:r>
            <a:rPr lang="en-US" sz="2100" kern="1200">
              <a:solidFill>
                <a:schemeClr val="tx2"/>
              </a:solidFill>
              <a:latin typeface="Montserrat"/>
            </a:rPr>
            <a:t>201-A Idol Street</a:t>
          </a:r>
          <a:br>
            <a:rPr lang="en-US" sz="2100" kern="1200">
              <a:solidFill>
                <a:schemeClr val="tx2"/>
              </a:solidFill>
              <a:latin typeface="Montserrat"/>
            </a:rPr>
          </a:br>
          <a:r>
            <a:rPr lang="en-US" sz="2100" kern="1200">
              <a:solidFill>
                <a:schemeClr val="tx2"/>
              </a:solidFill>
              <a:latin typeface="Montserrat"/>
            </a:rPr>
            <a:t>Thomasville, NC 27360</a:t>
          </a:r>
        </a:p>
      </dsp:txBody>
      <dsp:txXfrm>
        <a:off x="0" y="2172493"/>
        <a:ext cx="3781426" cy="1086246"/>
      </dsp:txXfrm>
    </dsp:sp>
    <dsp:sp modelId="{7A92F6C2-21FF-4902-B0CA-605F2D906BB4}">
      <dsp:nvSpPr>
        <dsp:cNvPr id="0" name=""/>
        <dsp:cNvSpPr/>
      </dsp:nvSpPr>
      <dsp:spPr>
        <a:xfrm>
          <a:off x="0" y="3258740"/>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6D610E-AD76-451E-B1FB-CBBFB48EC2BE}">
      <dsp:nvSpPr>
        <dsp:cNvPr id="0" name=""/>
        <dsp:cNvSpPr/>
      </dsp:nvSpPr>
      <dsp:spPr>
        <a:xfrm>
          <a:off x="0" y="3258740"/>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A ministry of Baptist Children’s Homes of NC</a:t>
          </a:r>
        </a:p>
      </dsp:txBody>
      <dsp:txXfrm>
        <a:off x="0" y="3258740"/>
        <a:ext cx="3781426" cy="1086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BD5B7-8B04-4E94-B83E-9D8D273E8620}">
      <dsp:nvSpPr>
        <dsp:cNvPr id="0" name=""/>
        <dsp:cNvSpPr/>
      </dsp:nvSpPr>
      <dsp:spPr>
        <a:xfrm>
          <a:off x="0" y="90221"/>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DCABA-B5B6-4A03-A8CD-7814828D0759}">
      <dsp:nvSpPr>
        <dsp:cNvPr id="0" name=""/>
        <dsp:cNvSpPr/>
      </dsp:nvSpPr>
      <dsp:spPr>
        <a:xfrm>
          <a:off x="407723" y="303841"/>
          <a:ext cx="741316" cy="741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9951BB-21BC-47E4-869E-1842FB33B414}">
      <dsp:nvSpPr>
        <dsp:cNvPr id="0" name=""/>
        <dsp:cNvSpPr/>
      </dsp:nvSpPr>
      <dsp:spPr>
        <a:xfrm>
          <a:off x="1556764" y="576"/>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a:lnSpc>
              <a:spcPct val="100000"/>
            </a:lnSpc>
            <a:spcBef>
              <a:spcPct val="0"/>
            </a:spcBef>
            <a:spcAft>
              <a:spcPct val="35000"/>
            </a:spcAft>
            <a:buNone/>
          </a:pPr>
          <a:r>
            <a:rPr lang="en-US" sz="2500" kern="1200">
              <a:latin typeface="Montserrat"/>
            </a:rPr>
            <a:t>Talk to your provider</a:t>
          </a:r>
        </a:p>
      </dsp:txBody>
      <dsp:txXfrm>
        <a:off x="1556764" y="576"/>
        <a:ext cx="4536719" cy="1347847"/>
      </dsp:txXfrm>
    </dsp:sp>
    <dsp:sp modelId="{BE247919-D7B5-4BA8-B9F3-5E477FEBB4EB}">
      <dsp:nvSpPr>
        <dsp:cNvPr id="0" name=""/>
        <dsp:cNvSpPr/>
      </dsp:nvSpPr>
      <dsp:spPr>
        <a:xfrm>
          <a:off x="0" y="1685385"/>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1A3C2-86A1-459B-8DDE-CC5CA60A1DAC}">
      <dsp:nvSpPr>
        <dsp:cNvPr id="0" name=""/>
        <dsp:cNvSpPr/>
      </dsp:nvSpPr>
      <dsp:spPr>
        <a:xfrm>
          <a:off x="407723" y="1988651"/>
          <a:ext cx="741316" cy="741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2906BA-D367-4CE9-ABD6-C35F3A4C8D89}">
      <dsp:nvSpPr>
        <dsp:cNvPr id="0" name=""/>
        <dsp:cNvSpPr/>
      </dsp:nvSpPr>
      <dsp:spPr>
        <a:xfrm>
          <a:off x="1556764" y="1685385"/>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rtl="0">
            <a:lnSpc>
              <a:spcPct val="90000"/>
            </a:lnSpc>
            <a:spcBef>
              <a:spcPct val="0"/>
            </a:spcBef>
            <a:spcAft>
              <a:spcPct val="35000"/>
            </a:spcAft>
            <a:buNone/>
          </a:pPr>
          <a:r>
            <a:rPr lang="en-US" sz="2500" kern="1200">
              <a:latin typeface="Montserrat"/>
            </a:rPr>
            <a:t>Look into state, county and local resources that may be offered to you</a:t>
          </a:r>
        </a:p>
      </dsp:txBody>
      <dsp:txXfrm>
        <a:off x="1556764" y="1685385"/>
        <a:ext cx="4536719" cy="1347847"/>
      </dsp:txXfrm>
    </dsp:sp>
    <dsp:sp modelId="{B6C16D40-66CF-4791-B9CD-DF63E7E667EC}">
      <dsp:nvSpPr>
        <dsp:cNvPr id="0" name=""/>
        <dsp:cNvSpPr/>
      </dsp:nvSpPr>
      <dsp:spPr>
        <a:xfrm>
          <a:off x="0" y="3370195"/>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E602A-C8DA-4662-84DF-8A33909D4AEB}">
      <dsp:nvSpPr>
        <dsp:cNvPr id="0" name=""/>
        <dsp:cNvSpPr/>
      </dsp:nvSpPr>
      <dsp:spPr>
        <a:xfrm>
          <a:off x="407723" y="3673461"/>
          <a:ext cx="741316" cy="741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0A6448-DCC5-4A20-A186-C3405DD9B5F0}">
      <dsp:nvSpPr>
        <dsp:cNvPr id="0" name=""/>
        <dsp:cNvSpPr/>
      </dsp:nvSpPr>
      <dsp:spPr>
        <a:xfrm>
          <a:off x="1556764" y="3370195"/>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a:lnSpc>
              <a:spcPct val="100000"/>
            </a:lnSpc>
            <a:spcBef>
              <a:spcPct val="0"/>
            </a:spcBef>
            <a:spcAft>
              <a:spcPct val="35000"/>
            </a:spcAft>
            <a:buNone/>
          </a:pPr>
          <a:r>
            <a:rPr lang="en-US" sz="2500" kern="1200">
              <a:latin typeface="Montserrat"/>
            </a:rPr>
            <a:t>Contact someone if you need help</a:t>
          </a:r>
        </a:p>
      </dsp:txBody>
      <dsp:txXfrm>
        <a:off x="1556764" y="3370195"/>
        <a:ext cx="4536719" cy="1347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13BBC7-7C92-4910-8B47-E74E2B6F6599}"/>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5F5C60C-3520-43BC-A9E1-89D31FD06053}"/>
              </a:ext>
            </a:extLst>
          </p:cNvPr>
          <p:cNvSpPr>
            <a:spLocks noGrp="1"/>
          </p:cNvSpPr>
          <p:nvPr>
            <p:ph type="dt" sz="quarter"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26A6A40B-BE29-4B22-818D-6DA130FE0EA2}" type="datetimeFigureOut">
              <a:rPr lang="en-US" altLang="en-US"/>
              <a:pPr>
                <a:defRPr/>
              </a:pPr>
              <a:t>3/18/2024</a:t>
            </a:fld>
            <a:endParaRPr lang="en-US" altLang="en-US"/>
          </a:p>
        </p:txBody>
      </p:sp>
      <p:sp>
        <p:nvSpPr>
          <p:cNvPr id="4" name="Footer Placeholder 3">
            <a:extLst>
              <a:ext uri="{FF2B5EF4-FFF2-40B4-BE49-F238E27FC236}">
                <a16:creationId xmlns:a16="http://schemas.microsoft.com/office/drawing/2014/main" id="{17F022BA-29E0-46CD-9C01-B0D6B973D7C9}"/>
              </a:ext>
            </a:extLst>
          </p:cNvPr>
          <p:cNvSpPr>
            <a:spLocks noGrp="1"/>
          </p:cNvSpPr>
          <p:nvPr>
            <p:ph type="ftr" sz="quarter" idx="2"/>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E2B74BA-835A-4420-B62B-0E647BBBD12A}"/>
              </a:ext>
            </a:extLst>
          </p:cNvPr>
          <p:cNvSpPr>
            <a:spLocks noGrp="1"/>
          </p:cNvSpPr>
          <p:nvPr>
            <p:ph type="sldNum" sz="quarter" idx="3"/>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DC4C162C-A60A-45EF-989F-F3A4A0DCBFA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1E32AA-BBA3-42C2-A0FA-A23F3E286E59}"/>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F9F9A9D3-0495-48E5-963F-BE2C4CE06177}"/>
              </a:ext>
            </a:extLst>
          </p:cNvPr>
          <p:cNvSpPr>
            <a:spLocks noGrp="1"/>
          </p:cNvSpPr>
          <p:nvPr>
            <p:ph type="dt"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9458B367-743D-4451-8B25-AD625231F5FB}" type="datetimeFigureOut">
              <a:rPr lang="en-US" altLang="en-US"/>
              <a:pPr>
                <a:defRPr/>
              </a:pPr>
              <a:t>3/18/2024</a:t>
            </a:fld>
            <a:endParaRPr lang="en-US" altLang="en-US"/>
          </a:p>
        </p:txBody>
      </p:sp>
      <p:sp>
        <p:nvSpPr>
          <p:cNvPr id="4" name="Slide Image Placeholder 3">
            <a:extLst>
              <a:ext uri="{FF2B5EF4-FFF2-40B4-BE49-F238E27FC236}">
                <a16:creationId xmlns:a16="http://schemas.microsoft.com/office/drawing/2014/main" id="{7C96B001-DC48-44E4-84EF-4FFFFB387D6A}"/>
              </a:ext>
            </a:extLst>
          </p:cNvPr>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528" tIns="46264" rIns="92528" bIns="46264" rtlCol="0" anchor="ctr"/>
          <a:lstStyle/>
          <a:p>
            <a:pPr lvl="0"/>
            <a:endParaRPr lang="en-US" noProof="0"/>
          </a:p>
        </p:txBody>
      </p:sp>
      <p:sp>
        <p:nvSpPr>
          <p:cNvPr id="5" name="Notes Placeholder 4">
            <a:extLst>
              <a:ext uri="{FF2B5EF4-FFF2-40B4-BE49-F238E27FC236}">
                <a16:creationId xmlns:a16="http://schemas.microsoft.com/office/drawing/2014/main" id="{A580BC9C-455B-45E1-8A24-30879DED93E6}"/>
              </a:ext>
            </a:extLst>
          </p:cNvPr>
          <p:cNvSpPr>
            <a:spLocks noGrp="1"/>
          </p:cNvSpPr>
          <p:nvPr>
            <p:ph type="body" sz="quarter" idx="3"/>
          </p:nvPr>
        </p:nvSpPr>
        <p:spPr>
          <a:xfrm>
            <a:off x="708025" y="4448175"/>
            <a:ext cx="5661025" cy="4213225"/>
          </a:xfrm>
          <a:prstGeom prst="rect">
            <a:avLst/>
          </a:prstGeom>
        </p:spPr>
        <p:txBody>
          <a:bodyPr vert="horz" lIns="92528" tIns="46264" rIns="92528" bIns="462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933EF9F-653B-4C5E-9E10-977D9526DAC1}"/>
              </a:ext>
            </a:extLst>
          </p:cNvPr>
          <p:cNvSpPr>
            <a:spLocks noGrp="1"/>
          </p:cNvSpPr>
          <p:nvPr>
            <p:ph type="ftr" sz="quarter" idx="4"/>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1769AD0-F44C-4F45-A88E-BDA14D7CDDDB}"/>
              </a:ext>
            </a:extLst>
          </p:cNvPr>
          <p:cNvSpPr>
            <a:spLocks noGrp="1"/>
          </p:cNvSpPr>
          <p:nvPr>
            <p:ph type="sldNum" sz="quarter" idx="5"/>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8E4E21EE-585C-4109-925C-CFDFF2B276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yagingnc.com/social-engagement-landing-pag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hs.gov/sites/default/files/surgeon-general-social-connection-advisory.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a:t>
            </a:fld>
            <a:endParaRPr lang="en-US" altLang="en-US"/>
          </a:p>
        </p:txBody>
      </p:sp>
    </p:spTree>
    <p:extLst>
      <p:ext uri="{BB962C8B-B14F-4D97-AF65-F5344CB8AC3E}">
        <p14:creationId xmlns:p14="http://schemas.microsoft.com/office/powerpoint/2010/main" val="237606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ＭＳ Ｐゴシック"/>
                <a:cs typeface="Calibri"/>
              </a:rPr>
              <a:t>AD</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11</a:t>
            </a:fld>
            <a:endParaRPr lang="en-US" altLang="en-US"/>
          </a:p>
        </p:txBody>
      </p:sp>
    </p:spTree>
    <p:extLst>
      <p:ext uri="{BB962C8B-B14F-4D97-AF65-F5344CB8AC3E}">
        <p14:creationId xmlns:p14="http://schemas.microsoft.com/office/powerpoint/2010/main" val="428517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Although it’s hard to measure social isolation and loneliness precisely, there is strong evidence that many adults aged 50 and older are socially isolated or lonely in ways that put their health at risk.</a:t>
            </a:r>
          </a:p>
          <a:p>
            <a:r>
              <a:rPr lang="en-US">
                <a:ea typeface="ＭＳ Ｐゴシック"/>
                <a:cs typeface="Calibri"/>
              </a:rPr>
              <a:t>AD</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12</a:t>
            </a:fld>
            <a:endParaRPr lang="en-US" altLang="en-US"/>
          </a:p>
        </p:txBody>
      </p:sp>
    </p:spTree>
    <p:extLst>
      <p:ext uri="{BB962C8B-B14F-4D97-AF65-F5344CB8AC3E}">
        <p14:creationId xmlns:p14="http://schemas.microsoft.com/office/powerpoint/2010/main" val="106257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13</a:t>
            </a:fld>
            <a:endParaRPr lang="en-US" altLang="en-US"/>
          </a:p>
        </p:txBody>
      </p:sp>
    </p:spTree>
    <p:extLst>
      <p:ext uri="{BB962C8B-B14F-4D97-AF65-F5344CB8AC3E}">
        <p14:creationId xmlns:p14="http://schemas.microsoft.com/office/powerpoint/2010/main" val="30639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14</a:t>
            </a:fld>
            <a:endParaRPr lang="en-US" altLang="en-US"/>
          </a:p>
        </p:txBody>
      </p:sp>
    </p:spTree>
    <p:extLst>
      <p:ext uri="{BB962C8B-B14F-4D97-AF65-F5344CB8AC3E}">
        <p14:creationId xmlns:p14="http://schemas.microsoft.com/office/powerpoint/2010/main" val="240712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15</a:t>
            </a:fld>
            <a:endParaRPr lang="en-US" altLang="en-US"/>
          </a:p>
        </p:txBody>
      </p:sp>
    </p:spTree>
    <p:extLst>
      <p:ext uri="{BB962C8B-B14F-4D97-AF65-F5344CB8AC3E}">
        <p14:creationId xmlns:p14="http://schemas.microsoft.com/office/powerpoint/2010/main" val="231764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16</a:t>
            </a:fld>
            <a:endParaRPr lang="en-US" altLang="en-US"/>
          </a:p>
        </p:txBody>
      </p:sp>
    </p:spTree>
    <p:extLst>
      <p:ext uri="{BB962C8B-B14F-4D97-AF65-F5344CB8AC3E}">
        <p14:creationId xmlns:p14="http://schemas.microsoft.com/office/powerpoint/2010/main" val="392025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This section details recommendations for how each stakeholder group can take action to advance social connection.</a:t>
            </a:r>
          </a:p>
          <a:p>
            <a:r>
              <a:rPr lang="en-US">
                <a:ea typeface="ＭＳ Ｐゴシック"/>
                <a:cs typeface="Calibri"/>
              </a:rPr>
              <a:t>AD – introduce section and focus on microlevel </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17</a:t>
            </a:fld>
            <a:endParaRPr lang="en-US" altLang="en-US"/>
          </a:p>
        </p:txBody>
      </p:sp>
    </p:spTree>
    <p:extLst>
      <p:ext uri="{BB962C8B-B14F-4D97-AF65-F5344CB8AC3E}">
        <p14:creationId xmlns:p14="http://schemas.microsoft.com/office/powerpoint/2010/main" val="8865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18</a:t>
            </a:fld>
            <a:endParaRPr lang="en-US" altLang="en-US"/>
          </a:p>
        </p:txBody>
      </p:sp>
    </p:spTree>
    <p:extLst>
      <p:ext uri="{BB962C8B-B14F-4D97-AF65-F5344CB8AC3E}">
        <p14:creationId xmlns:p14="http://schemas.microsoft.com/office/powerpoint/2010/main" val="326779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Weblink:  </a:t>
            </a:r>
            <a:r>
              <a:rPr lang="en-US">
                <a:ea typeface="ＭＳ Ｐゴシック"/>
                <a:hlinkClick r:id="rId3"/>
              </a:rPr>
              <a:t>https://healthyagingnc.com/social-engagement-landing-page/</a:t>
            </a:r>
            <a:endParaRPr lang="en-US">
              <a:ea typeface="ＭＳ Ｐゴシック"/>
            </a:endParaRPr>
          </a:p>
          <a:p>
            <a:pPr>
              <a:spcBef>
                <a:spcPts val="0"/>
              </a:spcBef>
              <a:spcAft>
                <a:spcPts val="0"/>
              </a:spcAft>
            </a:pPr>
            <a:r>
              <a:rPr lang="en-US">
                <a:ea typeface="ＭＳ Ｐゴシック"/>
                <a:cs typeface="Calibri"/>
              </a:rPr>
              <a:t>KW</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19</a:t>
            </a:fld>
            <a:endParaRPr lang="en-US" altLang="en-US"/>
          </a:p>
        </p:txBody>
      </p:sp>
    </p:spTree>
    <p:extLst>
      <p:ext uri="{BB962C8B-B14F-4D97-AF65-F5344CB8AC3E}">
        <p14:creationId xmlns:p14="http://schemas.microsoft.com/office/powerpoint/2010/main" val="148804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20</a:t>
            </a:fld>
            <a:endParaRPr lang="en-US" altLang="en-US"/>
          </a:p>
        </p:txBody>
      </p:sp>
    </p:spTree>
    <p:extLst>
      <p:ext uri="{BB962C8B-B14F-4D97-AF65-F5344CB8AC3E}">
        <p14:creationId xmlns:p14="http://schemas.microsoft.com/office/powerpoint/2010/main" val="335707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hlinkClick r:id="rId3"/>
              </a:rPr>
              <a:t>https://www.hhs.gov/sites/default/files/surgeon-general-social-connection-advisory.pdf</a:t>
            </a:r>
            <a:endParaRPr lang="en-US">
              <a:ea typeface="ＭＳ Ｐゴシック"/>
            </a:endParaRPr>
          </a:p>
          <a:p>
            <a:endParaRPr lang="en-US">
              <a:ea typeface="ＭＳ Ｐゴシック"/>
              <a:cs typeface="Calibri"/>
            </a:endParaRPr>
          </a:p>
          <a:p>
            <a:r>
              <a:rPr lang="en-US">
                <a:ea typeface="ＭＳ Ｐゴシック"/>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a:t>
            </a:fld>
            <a:endParaRPr lang="en-US" altLang="en-US"/>
          </a:p>
        </p:txBody>
      </p:sp>
    </p:spTree>
    <p:extLst>
      <p:ext uri="{BB962C8B-B14F-4D97-AF65-F5344CB8AC3E}">
        <p14:creationId xmlns:p14="http://schemas.microsoft.com/office/powerpoint/2010/main" val="72338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21</a:t>
            </a:fld>
            <a:endParaRPr lang="en-US" altLang="en-US"/>
          </a:p>
        </p:txBody>
      </p:sp>
    </p:spTree>
    <p:extLst>
      <p:ext uri="{BB962C8B-B14F-4D97-AF65-F5344CB8AC3E}">
        <p14:creationId xmlns:p14="http://schemas.microsoft.com/office/powerpoint/2010/main" val="111100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22</a:t>
            </a:fld>
            <a:endParaRPr lang="en-US" altLang="en-US"/>
          </a:p>
        </p:txBody>
      </p:sp>
    </p:spTree>
    <p:extLst>
      <p:ext uri="{BB962C8B-B14F-4D97-AF65-F5344CB8AC3E}">
        <p14:creationId xmlns:p14="http://schemas.microsoft.com/office/powerpoint/2010/main" val="263378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23</a:t>
            </a:fld>
            <a:endParaRPr lang="en-US" altLang="en-US"/>
          </a:p>
        </p:txBody>
      </p:sp>
    </p:spTree>
    <p:extLst>
      <p:ext uri="{BB962C8B-B14F-4D97-AF65-F5344CB8AC3E}">
        <p14:creationId xmlns:p14="http://schemas.microsoft.com/office/powerpoint/2010/main" val="16873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24</a:t>
            </a:fld>
            <a:endParaRPr lang="en-US" altLang="en-US"/>
          </a:p>
        </p:txBody>
      </p:sp>
    </p:spTree>
    <p:extLst>
      <p:ext uri="{BB962C8B-B14F-4D97-AF65-F5344CB8AC3E}">
        <p14:creationId xmlns:p14="http://schemas.microsoft.com/office/powerpoint/2010/main" val="229281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 – Add Melanie's slides </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25</a:t>
            </a:fld>
            <a:endParaRPr lang="en-US" altLang="en-US"/>
          </a:p>
        </p:txBody>
      </p:sp>
    </p:spTree>
    <p:extLst>
      <p:ext uri="{BB962C8B-B14F-4D97-AF65-F5344CB8AC3E}">
        <p14:creationId xmlns:p14="http://schemas.microsoft.com/office/powerpoint/2010/main" val="281471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26</a:t>
            </a:fld>
            <a:endParaRPr lang="en-US" altLang="en-US"/>
          </a:p>
        </p:txBody>
      </p:sp>
    </p:spTree>
    <p:extLst>
      <p:ext uri="{BB962C8B-B14F-4D97-AF65-F5344CB8AC3E}">
        <p14:creationId xmlns:p14="http://schemas.microsoft.com/office/powerpoint/2010/main" val="97531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27</a:t>
            </a:fld>
            <a:endParaRPr lang="en-US" altLang="en-US"/>
          </a:p>
        </p:txBody>
      </p:sp>
    </p:spTree>
    <p:extLst>
      <p:ext uri="{BB962C8B-B14F-4D97-AF65-F5344CB8AC3E}">
        <p14:creationId xmlns:p14="http://schemas.microsoft.com/office/powerpoint/2010/main" val="217138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28</a:t>
            </a:fld>
            <a:endParaRPr lang="en-US" altLang="en-US"/>
          </a:p>
        </p:txBody>
      </p:sp>
    </p:spTree>
    <p:extLst>
      <p:ext uri="{BB962C8B-B14F-4D97-AF65-F5344CB8AC3E}">
        <p14:creationId xmlns:p14="http://schemas.microsoft.com/office/powerpoint/2010/main" val="78724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29</a:t>
            </a:fld>
            <a:endParaRPr lang="en-US" altLang="en-US"/>
          </a:p>
        </p:txBody>
      </p:sp>
    </p:spTree>
    <p:extLst>
      <p:ext uri="{BB962C8B-B14F-4D97-AF65-F5344CB8AC3E}">
        <p14:creationId xmlns:p14="http://schemas.microsoft.com/office/powerpoint/2010/main" val="386855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30</a:t>
            </a:fld>
            <a:endParaRPr lang="en-US" altLang="en-US"/>
          </a:p>
        </p:txBody>
      </p:sp>
    </p:spTree>
    <p:extLst>
      <p:ext uri="{BB962C8B-B14F-4D97-AF65-F5344CB8AC3E}">
        <p14:creationId xmlns:p14="http://schemas.microsoft.com/office/powerpoint/2010/main" val="38570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9913" y="876300"/>
            <a:ext cx="3152775" cy="2365375"/>
          </a:xfrm>
        </p:spPr>
      </p:sp>
      <p:sp>
        <p:nvSpPr>
          <p:cNvPr id="3" name="Notes Placeholder 2"/>
          <p:cNvSpPr>
            <a:spLocks noGrp="1"/>
          </p:cNvSpPr>
          <p:nvPr>
            <p:ph type="body" idx="1"/>
          </p:nvPr>
        </p:nvSpPr>
        <p:spPr/>
        <p:txBody>
          <a:bodyPr/>
          <a:lstStyle/>
          <a:p>
            <a:r>
              <a:rPr lang="en-US">
                <a:cs typeface="Calibri"/>
              </a:rPr>
              <a:t>AD</a:t>
            </a:r>
            <a:endParaRPr lang="en-US"/>
          </a:p>
        </p:txBody>
      </p:sp>
      <p:sp>
        <p:nvSpPr>
          <p:cNvPr id="4" name="Slide Number Placeholder 3"/>
          <p:cNvSpPr>
            <a:spLocks noGrp="1"/>
          </p:cNvSpPr>
          <p:nvPr>
            <p:ph type="sldNum" sz="quarter" idx="5"/>
          </p:nvPr>
        </p:nvSpPr>
        <p:spPr/>
        <p:txBody>
          <a:bodyPr/>
          <a:lstStyle/>
          <a:p>
            <a:fld id="{8617ED4D-47EA-4428-8A71-3526D3165D04}" type="slidenum">
              <a:rPr lang="en-US" smtClean="0"/>
              <a:t>3</a:t>
            </a:fld>
            <a:endParaRPr lang="en-US"/>
          </a:p>
        </p:txBody>
      </p:sp>
    </p:spTree>
    <p:extLst>
      <p:ext uri="{BB962C8B-B14F-4D97-AF65-F5344CB8AC3E}">
        <p14:creationId xmlns:p14="http://schemas.microsoft.com/office/powerpoint/2010/main" val="231175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31</a:t>
            </a:fld>
            <a:endParaRPr lang="en-US" altLang="en-US"/>
          </a:p>
        </p:txBody>
      </p:sp>
    </p:spTree>
    <p:extLst>
      <p:ext uri="{BB962C8B-B14F-4D97-AF65-F5344CB8AC3E}">
        <p14:creationId xmlns:p14="http://schemas.microsoft.com/office/powerpoint/2010/main" val="160101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a:ea typeface="ＭＳ Ｐゴシック"/>
              </a:rPr>
              <a:t>Social isolation can lead to loneliness in some people, while others can feel lonely without being socially isolated.</a:t>
            </a:r>
          </a:p>
          <a:p>
            <a:pPr marL="285750" indent="-285750">
              <a:spcBef>
                <a:spcPts val="0"/>
              </a:spcBef>
              <a:spcAft>
                <a:spcPts val="0"/>
              </a:spcAft>
              <a:buFont typeface="Arial"/>
              <a:buChar char="•"/>
            </a:pPr>
            <a:endParaRPr lang="en-US">
              <a:cs typeface="Calibri"/>
            </a:endParaRPr>
          </a:p>
          <a:p>
            <a:pPr marL="285750" indent="-285750">
              <a:spcBef>
                <a:spcPts val="0"/>
              </a:spcBef>
              <a:spcAft>
                <a:spcPts val="0"/>
              </a:spcAft>
              <a:buFont typeface="Arial"/>
              <a:buChar char="•"/>
            </a:pPr>
            <a:r>
              <a:rPr lang="en-US">
                <a:ea typeface="ＭＳ Ｐゴシック"/>
                <a:cs typeface="Calibri"/>
              </a:rPr>
              <a:t>AD</a:t>
            </a:r>
          </a:p>
          <a:p>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5</a:t>
            </a:fld>
            <a:endParaRPr lang="en-US" altLang="en-US"/>
          </a:p>
        </p:txBody>
      </p:sp>
    </p:spTree>
    <p:extLst>
      <p:ext uri="{BB962C8B-B14F-4D97-AF65-F5344CB8AC3E}">
        <p14:creationId xmlns:p14="http://schemas.microsoft.com/office/powerpoint/2010/main" val="292275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6</a:t>
            </a:fld>
            <a:endParaRPr lang="en-US" altLang="en-US"/>
          </a:p>
        </p:txBody>
      </p:sp>
    </p:spTree>
    <p:extLst>
      <p:ext uri="{BB962C8B-B14F-4D97-AF65-F5344CB8AC3E}">
        <p14:creationId xmlns:p14="http://schemas.microsoft.com/office/powerpoint/2010/main" val="354754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7</a:t>
            </a:fld>
            <a:endParaRPr lang="en-US" altLang="en-US"/>
          </a:p>
        </p:txBody>
      </p:sp>
    </p:spTree>
    <p:extLst>
      <p:ext uri="{BB962C8B-B14F-4D97-AF65-F5344CB8AC3E}">
        <p14:creationId xmlns:p14="http://schemas.microsoft.com/office/powerpoint/2010/main" val="9703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8</a:t>
            </a:fld>
            <a:endParaRPr lang="en-US" altLang="en-US"/>
          </a:p>
        </p:txBody>
      </p:sp>
    </p:spTree>
    <p:extLst>
      <p:ext uri="{BB962C8B-B14F-4D97-AF65-F5344CB8AC3E}">
        <p14:creationId xmlns:p14="http://schemas.microsoft.com/office/powerpoint/2010/main" val="285606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9</a:t>
            </a:fld>
            <a:endParaRPr lang="en-US" altLang="en-US"/>
          </a:p>
        </p:txBody>
      </p:sp>
    </p:spTree>
    <p:extLst>
      <p:ext uri="{BB962C8B-B14F-4D97-AF65-F5344CB8AC3E}">
        <p14:creationId xmlns:p14="http://schemas.microsoft.com/office/powerpoint/2010/main" val="344055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spcAft>
                <a:spcPts val="0"/>
              </a:spcAft>
            </a:pPr>
            <a:r>
              <a:rPr lang="en-US" b="1">
                <a:ea typeface="ＭＳ Ｐゴシック"/>
              </a:rPr>
              <a:t>Lacking social connection is as dangerous as smoking up to 15 cigarettes a day.</a:t>
            </a:r>
            <a:endParaRPr lang="en-US">
              <a:ea typeface="ＭＳ Ｐゴシック"/>
            </a:endParaRPr>
          </a:p>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10</a:t>
            </a:fld>
            <a:endParaRPr lang="en-US" altLang="en-US"/>
          </a:p>
        </p:txBody>
      </p:sp>
    </p:spTree>
    <p:extLst>
      <p:ext uri="{BB962C8B-B14F-4D97-AF65-F5344CB8AC3E}">
        <p14:creationId xmlns:p14="http://schemas.microsoft.com/office/powerpoint/2010/main" val="398196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0F3E4-A26F-4DC3-8F58-AAC89C0E30CC}"/>
              </a:ext>
            </a:extLst>
          </p:cNvPr>
          <p:cNvSpPr/>
          <p:nvPr userDrawn="1"/>
        </p:nvSpPr>
        <p:spPr>
          <a:xfrm>
            <a:off x="0" y="0"/>
            <a:ext cx="9144000" cy="6869113"/>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F91AD13-09B9-4621-A425-3ACAFD332D22}"/>
              </a:ext>
            </a:extLst>
          </p:cNvPr>
          <p:cNvSpPr/>
          <p:nvPr userDrawn="1"/>
        </p:nvSpPr>
        <p:spPr>
          <a:xfrm>
            <a:off x="2800350" y="0"/>
            <a:ext cx="3771900"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A picture containing drawing&#10;&#10;Description automatically generated">
            <a:extLst>
              <a:ext uri="{FF2B5EF4-FFF2-40B4-BE49-F238E27FC236}">
                <a16:creationId xmlns:a16="http://schemas.microsoft.com/office/drawing/2014/main" id="{A4F6DBE5-88A3-49E5-B3C3-54449D341A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0350" y="73025"/>
            <a:ext cx="37719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4F11F361-9617-45CE-BB98-3745AA3920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0350" y="90488"/>
            <a:ext cx="371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1219200" y="3410744"/>
            <a:ext cx="6934200" cy="1143000"/>
          </a:xfrm>
          <a:prstGeom prst="rect">
            <a:avLst/>
          </a:prstGeom>
        </p:spPr>
        <p:txBody>
          <a:bodyPr/>
          <a:lstStyle>
            <a:lvl1pPr>
              <a:defRPr sz="4000" b="1" i="0">
                <a:solidFill>
                  <a:schemeClr val="bg1"/>
                </a:solidFill>
                <a:latin typeface="Montserrat" pitchFamily="2" charset="77"/>
                <a:cs typeface="Arial" panose="020B0604020202020204" pitchFamily="34" charset="0"/>
              </a:defRPr>
            </a:lvl1pPr>
          </a:lstStyle>
          <a:p>
            <a:r>
              <a:rPr lang="en-US"/>
              <a:t>Click to edit Master title style</a:t>
            </a:r>
          </a:p>
        </p:txBody>
      </p:sp>
      <p:sp>
        <p:nvSpPr>
          <p:cNvPr id="15" name="Text Placeholder 14"/>
          <p:cNvSpPr>
            <a:spLocks noGrp="1"/>
          </p:cNvSpPr>
          <p:nvPr>
            <p:ph type="body" sz="quarter" idx="10"/>
          </p:nvPr>
        </p:nvSpPr>
        <p:spPr>
          <a:xfrm>
            <a:off x="1219200" y="4800600"/>
            <a:ext cx="6934200" cy="533400"/>
          </a:xfrm>
        </p:spPr>
        <p:txBody>
          <a:bodyPr/>
          <a:lstStyle>
            <a:lvl1pPr marL="0" indent="0" algn="ctr">
              <a:buNone/>
              <a:defRPr sz="1800">
                <a:solidFill>
                  <a:schemeClr val="bg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195462270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1F8ED-5546-4272-BE6B-9551F936FE21}"/>
              </a:ext>
            </a:extLst>
          </p:cNvPr>
          <p:cNvSpPr/>
          <p:nvPr userDrawn="1"/>
        </p:nvSpPr>
        <p:spPr>
          <a:xfrm>
            <a:off x="381000" y="381000"/>
            <a:ext cx="83820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BD5A579F-8F58-4B26-B2DF-11DEB34EA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514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CEAF1DE-8A3A-4DDF-ABCD-81741DED1EAE}"/>
              </a:ext>
            </a:extLst>
          </p:cNvPr>
          <p:cNvSpPr/>
          <p:nvPr userDrawn="1"/>
        </p:nvSpPr>
        <p:spPr>
          <a:xfrm>
            <a:off x="38100" y="6519863"/>
            <a:ext cx="9144000" cy="284162"/>
          </a:xfrm>
          <a:prstGeom prst="rect">
            <a:avLst/>
          </a:prstGeom>
        </p:spPr>
        <p:txBody>
          <a:bodyPr>
            <a:spAutoFit/>
          </a:bodyPr>
          <a:lstStyle/>
          <a:p>
            <a:pPr algn="ctr">
              <a:defRPr/>
            </a:pPr>
            <a:r>
              <a:rPr lang="en-US" sz="1250"/>
              <a:t>704-372-2416 | info@centralina.org | 10735 David Taylor Drive, Suite 250, Charlotte, NC 28262 | </a:t>
            </a:r>
            <a:r>
              <a:rPr lang="en-US" sz="1250" b="1"/>
              <a:t>www.centralina.org</a:t>
            </a:r>
            <a:endParaRPr lang="en-US" sz="1250"/>
          </a:p>
        </p:txBody>
      </p:sp>
    </p:spTree>
    <p:extLst>
      <p:ext uri="{BB962C8B-B14F-4D97-AF65-F5344CB8AC3E}">
        <p14:creationId xmlns:p14="http://schemas.microsoft.com/office/powerpoint/2010/main" val="242320678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519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A2AD-C0A4-9280-9509-97D1900D1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EB1A-D1F9-A3CD-51E3-2488A8822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AB39-B858-EB38-D471-1A5FE8B874FE}"/>
              </a:ext>
            </a:extLst>
          </p:cNvPr>
          <p:cNvSpPr>
            <a:spLocks noGrp="1"/>
          </p:cNvSpPr>
          <p:nvPr>
            <p:ph type="dt" sz="half" idx="10"/>
          </p:nvPr>
        </p:nvSpPr>
        <p:spPr/>
        <p:txBody>
          <a:bodyPr/>
          <a:lstStyle/>
          <a:p>
            <a:fld id="{BD2AF24B-2A13-4665-A536-675E5285646E}" type="datetimeFigureOut">
              <a:rPr lang="en-US" smtClean="0"/>
              <a:t>3/18/2024</a:t>
            </a:fld>
            <a:endParaRPr lang="en-US"/>
          </a:p>
        </p:txBody>
      </p:sp>
      <p:sp>
        <p:nvSpPr>
          <p:cNvPr id="5" name="Footer Placeholder 4">
            <a:extLst>
              <a:ext uri="{FF2B5EF4-FFF2-40B4-BE49-F238E27FC236}">
                <a16:creationId xmlns:a16="http://schemas.microsoft.com/office/drawing/2014/main" id="{1B039179-3A2F-683F-03DA-74F192E64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D1BBA-01D9-096E-E7D0-7B90A7C64650}"/>
              </a:ext>
            </a:extLst>
          </p:cNvPr>
          <p:cNvSpPr>
            <a:spLocks noGrp="1"/>
          </p:cNvSpPr>
          <p:nvPr>
            <p:ph type="sldNum" sz="quarter" idx="12"/>
          </p:nvPr>
        </p:nvSpPr>
        <p:spPr/>
        <p:txBody>
          <a:bodyPr/>
          <a:lstStyle/>
          <a:p>
            <a:fld id="{8DEF0CDB-4B2C-4552-8C6A-335758CDD61F}" type="slidenum">
              <a:rPr lang="en-US" smtClean="0"/>
              <a:t>‹#›</a:t>
            </a:fld>
            <a:endParaRPr lang="en-US"/>
          </a:p>
        </p:txBody>
      </p:sp>
    </p:spTree>
    <p:extLst>
      <p:ext uri="{BB962C8B-B14F-4D97-AF65-F5344CB8AC3E}">
        <p14:creationId xmlns:p14="http://schemas.microsoft.com/office/powerpoint/2010/main" val="411586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E0F4E3-6D2B-4277-8536-C850832FB7C1}"/>
              </a:ext>
            </a:extLst>
          </p:cNvPr>
          <p:cNvCxnSpPr/>
          <p:nvPr userDrawn="1"/>
        </p:nvCxnSpPr>
        <p:spPr>
          <a:xfrm>
            <a:off x="1371600" y="4419600"/>
            <a:ext cx="640080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65E4D85-4DAE-4DFA-8ADA-17698F9F2E00}"/>
              </a:ext>
            </a:extLst>
          </p:cNvPr>
          <p:cNvGrpSpPr>
            <a:grpSpLocks/>
          </p:cNvGrpSpPr>
          <p:nvPr userDrawn="1"/>
        </p:nvGrpSpPr>
        <p:grpSpPr bwMode="auto">
          <a:xfrm>
            <a:off x="0" y="6819900"/>
            <a:ext cx="9144000" cy="76200"/>
            <a:chOff x="0" y="6553200"/>
            <a:chExt cx="9926192" cy="152400"/>
          </a:xfrm>
        </p:grpSpPr>
        <p:sp>
          <p:nvSpPr>
            <p:cNvPr id="6" name="Rectangle 5">
              <a:extLst>
                <a:ext uri="{FF2B5EF4-FFF2-40B4-BE49-F238E27FC236}">
                  <a16:creationId xmlns:a16="http://schemas.microsoft.com/office/drawing/2014/main" id="{0DE3C555-F680-4F00-973A-0AACDC948081}"/>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E51DC288-0128-46B8-A1AE-4B5EA696D4E5}"/>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8144FF9F-0D45-4521-89C2-A22BB7774AA0}"/>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36A2424C-E4A7-4976-B91C-095CCCBE9BF3}"/>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9" descr="A picture containing drawing&#10;&#10;Description automatically generated">
            <a:extLst>
              <a:ext uri="{FF2B5EF4-FFF2-40B4-BE49-F238E27FC236}">
                <a16:creationId xmlns:a16="http://schemas.microsoft.com/office/drawing/2014/main" id="{929CCD36-77EC-4DF3-9E91-5FD582B4F8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25" y="1666875"/>
            <a:ext cx="6248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0DE7D9FE-2128-4B40-84CD-1C87F7AFA1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1598613"/>
            <a:ext cx="63134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57200" y="4876800"/>
            <a:ext cx="8229600" cy="533400"/>
          </a:xfrm>
          <a:prstGeom prst="rect">
            <a:avLst/>
          </a:prstGeom>
        </p:spPr>
        <p:txBody>
          <a:bodyPr/>
          <a:lstStyle>
            <a:lvl1pPr>
              <a:defRPr sz="2000" b="1" i="0">
                <a:solidFill>
                  <a:schemeClr val="tx1"/>
                </a:solidFill>
                <a:latin typeface="Montserrat" pitchFamily="2" charset="77"/>
                <a:cs typeface="Arial" panose="020B0604020202020204" pitchFamily="34" charset="0"/>
              </a:defRPr>
            </a:lvl1pPr>
          </a:lstStyle>
          <a:p>
            <a:r>
              <a:rPr lang="en-US"/>
              <a:t>Click to edit Master title style</a:t>
            </a:r>
          </a:p>
        </p:txBody>
      </p:sp>
      <p:sp>
        <p:nvSpPr>
          <p:cNvPr id="14" name="Text Placeholder 14"/>
          <p:cNvSpPr>
            <a:spLocks noGrp="1"/>
          </p:cNvSpPr>
          <p:nvPr>
            <p:ph type="body" sz="quarter" idx="10"/>
          </p:nvPr>
        </p:nvSpPr>
        <p:spPr>
          <a:xfrm>
            <a:off x="1101271" y="5562601"/>
            <a:ext cx="6934200" cy="533400"/>
          </a:xfrm>
        </p:spPr>
        <p:txBody>
          <a:bodyPr/>
          <a:lstStyle>
            <a:lvl1pPr marL="0" indent="0" algn="ctr">
              <a:buNone/>
              <a:defRPr sz="1800">
                <a:solidFill>
                  <a:schemeClr val="tx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381572842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ew Section slid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ECAB52-3279-43C1-9E81-1E6312045DBF}"/>
              </a:ext>
            </a:extLst>
          </p:cNvPr>
          <p:cNvSpPr/>
          <p:nvPr userDrawn="1"/>
        </p:nvSpPr>
        <p:spPr>
          <a:xfrm>
            <a:off x="0" y="1447800"/>
            <a:ext cx="6781800" cy="38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754F46ED-CEF3-4632-B54B-FF7F85F3E335}"/>
              </a:ext>
            </a:extLst>
          </p:cNvPr>
          <p:cNvSpPr/>
          <p:nvPr userDrawn="1"/>
        </p:nvSpPr>
        <p:spPr>
          <a:xfrm>
            <a:off x="838200" y="4152900"/>
            <a:ext cx="1752600" cy="46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5">
            <a:extLst>
              <a:ext uri="{FF2B5EF4-FFF2-40B4-BE49-F238E27FC236}">
                <a16:creationId xmlns:a16="http://schemas.microsoft.com/office/drawing/2014/main" id="{AF73B0C6-7CCB-45B6-90EC-D20EDB600172}"/>
              </a:ext>
            </a:extLst>
          </p:cNvPr>
          <p:cNvGrpSpPr>
            <a:grpSpLocks/>
          </p:cNvGrpSpPr>
          <p:nvPr userDrawn="1"/>
        </p:nvGrpSpPr>
        <p:grpSpPr bwMode="auto">
          <a:xfrm>
            <a:off x="0" y="6819900"/>
            <a:ext cx="9144000" cy="76200"/>
            <a:chOff x="0" y="6553200"/>
            <a:chExt cx="9926192" cy="152400"/>
          </a:xfrm>
        </p:grpSpPr>
        <p:sp>
          <p:nvSpPr>
            <p:cNvPr id="10" name="Rectangle 9">
              <a:extLst>
                <a:ext uri="{FF2B5EF4-FFF2-40B4-BE49-F238E27FC236}">
                  <a16:creationId xmlns:a16="http://schemas.microsoft.com/office/drawing/2014/main" id="{17A791B2-D6DF-4C03-9CAE-B2B5A5F54AC5}"/>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0801B00B-C13D-4F32-8B79-FD3DA879C857}"/>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A64E244-DD6B-4173-9ABC-75DFFADEA99F}"/>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6CD39B8A-70BA-4B9C-A322-F91E094023C5}"/>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 Placeholder 7"/>
          <p:cNvSpPr>
            <a:spLocks noGrp="1"/>
          </p:cNvSpPr>
          <p:nvPr>
            <p:ph type="body" sz="quarter" idx="10"/>
          </p:nvPr>
        </p:nvSpPr>
        <p:spPr>
          <a:xfrm>
            <a:off x="762000" y="2812472"/>
            <a:ext cx="4572000" cy="2064328"/>
          </a:xfrm>
        </p:spPr>
        <p:txBody>
          <a:bodyPr/>
          <a:lstStyle>
            <a:lvl1pPr marL="0" indent="0">
              <a:buNone/>
              <a:defRPr sz="3600" b="1">
                <a:solidFill>
                  <a:schemeClr val="tx2"/>
                </a:solidFill>
              </a:defRPr>
            </a:lvl1pPr>
            <a:lvl2pPr marL="457200" indent="0">
              <a:buNone/>
              <a:defRPr/>
            </a:lvl2pPr>
          </a:lstStyle>
          <a:p>
            <a:pPr lvl="0"/>
            <a:r>
              <a:rPr lang="en-US"/>
              <a:t>Edit Master text styles</a:t>
            </a:r>
          </a:p>
          <a:p>
            <a:pPr lvl="0"/>
            <a:endParaRPr lang="en-US"/>
          </a:p>
        </p:txBody>
      </p:sp>
      <p:sp>
        <p:nvSpPr>
          <p:cNvPr id="5" name="Text Placeholder 7"/>
          <p:cNvSpPr>
            <a:spLocks noGrp="1"/>
          </p:cNvSpPr>
          <p:nvPr>
            <p:ph type="body" sz="quarter" idx="11"/>
          </p:nvPr>
        </p:nvSpPr>
        <p:spPr>
          <a:xfrm>
            <a:off x="762000" y="2362200"/>
            <a:ext cx="4572000" cy="419100"/>
          </a:xfrm>
        </p:spPr>
        <p:txBody>
          <a:bodyPr/>
          <a:lstStyle>
            <a:lvl1pPr marL="0" indent="0">
              <a:buNone/>
              <a:defRPr sz="2000" b="1" i="0">
                <a:solidFill>
                  <a:schemeClr val="accent5"/>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
        <p:nvSpPr>
          <p:cNvPr id="13" name="Content Placeholder 2"/>
          <p:cNvSpPr>
            <a:spLocks noGrp="1"/>
          </p:cNvSpPr>
          <p:nvPr>
            <p:ph idx="1"/>
          </p:nvPr>
        </p:nvSpPr>
        <p:spPr>
          <a:xfrm>
            <a:off x="5257800" y="2057400"/>
            <a:ext cx="3352800" cy="2590800"/>
          </a:xfrm>
          <a:prstGeom prst="rect">
            <a:avLst/>
          </a:prstGeom>
        </p:spPr>
        <p:txBody>
          <a:bodyPr/>
          <a:lstStyle>
            <a:lvl1pPr marL="0" indent="0">
              <a:buNone/>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endParaRPr lang="en-US"/>
          </a:p>
        </p:txBody>
      </p:sp>
    </p:spTree>
    <p:extLst>
      <p:ext uri="{BB962C8B-B14F-4D97-AF65-F5344CB8AC3E}">
        <p14:creationId xmlns:p14="http://schemas.microsoft.com/office/powerpoint/2010/main" val="61299853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1752600" y="3048000"/>
            <a:ext cx="5524500" cy="1638300"/>
          </a:xfrm>
        </p:spPr>
        <p:txBody>
          <a:bodyPr/>
          <a:lstStyle>
            <a:lvl1pPr marL="0" indent="0" algn="ctr">
              <a:lnSpc>
                <a:spcPct val="100000"/>
              </a:lnSpc>
              <a:spcBef>
                <a:spcPts val="0"/>
              </a:spcBef>
              <a:buNone/>
              <a:defRPr sz="4400" b="1">
                <a:solidFill>
                  <a:schemeClr val="bg1"/>
                </a:solidFill>
              </a:defRPr>
            </a:lvl1pPr>
            <a:lvl2pPr algn="ctr">
              <a:defRPr/>
            </a:lvl2pPr>
          </a:lstStyle>
          <a:p>
            <a:pPr lvl="0"/>
            <a:r>
              <a:rPr lang="en-US"/>
              <a:t>Edit Master text styles</a:t>
            </a:r>
          </a:p>
        </p:txBody>
      </p:sp>
      <p:sp>
        <p:nvSpPr>
          <p:cNvPr id="4" name="Text Placeholder 7"/>
          <p:cNvSpPr>
            <a:spLocks noGrp="1"/>
          </p:cNvSpPr>
          <p:nvPr>
            <p:ph type="body" sz="quarter" idx="11"/>
          </p:nvPr>
        </p:nvSpPr>
        <p:spPr>
          <a:xfrm>
            <a:off x="2228850" y="2058216"/>
            <a:ext cx="4572000" cy="419100"/>
          </a:xfrm>
        </p:spPr>
        <p:txBody>
          <a:bodyPr/>
          <a:lstStyle>
            <a:lvl1pPr marL="0" indent="0" algn="ctr">
              <a:buNone/>
              <a:defRPr sz="2000" b="1" i="0">
                <a:solidFill>
                  <a:schemeClr val="bg1"/>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258024867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_1">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E36B648-FDA4-4BA6-9F0C-D79EF44F6E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64468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960F5AA-0458-4BF8-8454-CB367E0E061E}"/>
              </a:ext>
            </a:extLst>
          </p:cNvPr>
          <p:cNvCxnSpPr>
            <a:cxnSpLocks/>
          </p:cNvCxnSpPr>
          <p:nvPr userDrawn="1"/>
        </p:nvCxnSpPr>
        <p:spPr>
          <a:xfrm>
            <a:off x="138113" y="64008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8AEAABE3-504A-4975-B001-B0C21E945A28}"/>
              </a:ext>
            </a:extLst>
          </p:cNvPr>
          <p:cNvSpPr txBox="1">
            <a:spLocks/>
          </p:cNvSpPr>
          <p:nvPr userDrawn="1"/>
        </p:nvSpPr>
        <p:spPr>
          <a:xfrm>
            <a:off x="8686800" y="6400800"/>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5AC2C95-6E56-4C88-9B17-AA5FC2FC8413}" type="slidenum">
              <a:rPr lang="en-US" altLang="en-US" sz="800" smtClean="0">
                <a:solidFill>
                  <a:srgbClr val="45BAC1"/>
                </a:solidFill>
              </a:rPr>
              <a:pPr>
                <a:defRPr/>
              </a:pPr>
              <a:t>‹#›</a:t>
            </a:fld>
            <a:endParaRPr lang="en-US" altLang="en-US" sz="800">
              <a:solidFill>
                <a:srgbClr val="45BAC1"/>
              </a:solidFill>
            </a:endParaRPr>
          </a:p>
        </p:txBody>
      </p:sp>
      <p:sp>
        <p:nvSpPr>
          <p:cNvPr id="20" name="Picture Placeholder 19"/>
          <p:cNvSpPr>
            <a:spLocks noGrp="1"/>
          </p:cNvSpPr>
          <p:nvPr>
            <p:ph type="pic" sz="quarter" idx="10"/>
          </p:nvPr>
        </p:nvSpPr>
        <p:spPr>
          <a:xfrm>
            <a:off x="5029200" y="0"/>
            <a:ext cx="4106863" cy="6858000"/>
          </a:xfrm>
        </p:spPr>
        <p:txBody>
          <a:bodyPr/>
          <a:lstStyle/>
          <a:p>
            <a:pPr lvl="0"/>
            <a:endParaRPr lang="en-US" noProof="0"/>
          </a:p>
        </p:txBody>
      </p:sp>
      <p:sp>
        <p:nvSpPr>
          <p:cNvPr id="3" name="Content Placeholder 2"/>
          <p:cNvSpPr>
            <a:spLocks noGrp="1"/>
          </p:cNvSpPr>
          <p:nvPr>
            <p:ph idx="1"/>
          </p:nvPr>
        </p:nvSpPr>
        <p:spPr>
          <a:xfrm>
            <a:off x="321128" y="1752600"/>
            <a:ext cx="4479472"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21128" y="263526"/>
            <a:ext cx="4479471" cy="1123950"/>
          </a:xfrm>
          <a:prstGeom prst="rect">
            <a:avLst/>
          </a:prstGeom>
          <a:noFill/>
        </p:spPr>
        <p:txBody>
          <a:bodyPr>
            <a:noAutofit/>
          </a:bodyPr>
          <a:lstStyle>
            <a:lvl1pPr algn="l">
              <a:defRPr sz="3400" b="1" i="0">
                <a:solidFill>
                  <a:schemeClr val="tx2"/>
                </a:solidFill>
                <a:latin typeface="Montserrat" pitchFamily="2" charset="77"/>
                <a:cs typeface="Arial"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2A5BD877-9851-9856-3786-1F90930765FA}"/>
              </a:ext>
            </a:extLst>
          </p:cNvPr>
          <p:cNvSpPr txBox="1">
            <a:spLocks noChangeArrowheads="1"/>
          </p:cNvSpPr>
          <p:nvPr userDrawn="1"/>
        </p:nvSpPr>
        <p:spPr bwMode="auto">
          <a:xfrm>
            <a:off x="442913" y="6526699"/>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400606708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18BC-BB46-48E2-8B0E-8757A9716CD9}"/>
              </a:ext>
            </a:extLst>
          </p:cNvPr>
          <p:cNvSpPr/>
          <p:nvPr userDrawn="1"/>
        </p:nvSpPr>
        <p:spPr>
          <a:xfrm>
            <a:off x="304800" y="0"/>
            <a:ext cx="8534400" cy="138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a:extLst>
              <a:ext uri="{FF2B5EF4-FFF2-40B4-BE49-F238E27FC236}">
                <a16:creationId xmlns:a16="http://schemas.microsoft.com/office/drawing/2014/main" id="{B3086265-AD25-44A3-BF78-4737750282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64468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3EB3A5C-2702-4194-B241-7038D667D6E2}"/>
              </a:ext>
            </a:extLst>
          </p:cNvPr>
          <p:cNvCxnSpPr>
            <a:cxnSpLocks/>
          </p:cNvCxnSpPr>
          <p:nvPr userDrawn="1"/>
        </p:nvCxnSpPr>
        <p:spPr>
          <a:xfrm>
            <a:off x="138113" y="64008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15AA74A9-DB3C-4396-A7CB-9A62A8DBE067}"/>
              </a:ext>
            </a:extLst>
          </p:cNvPr>
          <p:cNvSpPr txBox="1">
            <a:spLocks/>
          </p:cNvSpPr>
          <p:nvPr userDrawn="1"/>
        </p:nvSpPr>
        <p:spPr>
          <a:xfrm>
            <a:off x="8686800" y="6400800"/>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6AC9730-A5DF-4C29-A8EE-E32986DE6578}" type="slidenum">
              <a:rPr lang="en-US" altLang="en-US" sz="800" smtClean="0">
                <a:solidFill>
                  <a:srgbClr val="45BAC1"/>
                </a:solidFill>
              </a:rPr>
              <a:pPr>
                <a:defRPr/>
              </a:pPr>
              <a:t>‹#›</a:t>
            </a:fld>
            <a:endParaRPr lang="en-US" altLang="en-US" sz="800">
              <a:solidFill>
                <a:srgbClr val="45BAC1"/>
              </a:solidFill>
            </a:endParaRPr>
          </a:p>
        </p:txBody>
      </p:sp>
      <p:sp>
        <p:nvSpPr>
          <p:cNvPr id="3" name="Content Placeholder 2"/>
          <p:cNvSpPr>
            <a:spLocks noGrp="1"/>
          </p:cNvSpPr>
          <p:nvPr>
            <p:ph idx="1"/>
          </p:nvPr>
        </p:nvSpPr>
        <p:spPr>
          <a:xfrm>
            <a:off x="304800" y="1680256"/>
            <a:ext cx="4114799"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256269"/>
            <a:ext cx="8534400" cy="1123950"/>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10" name="Content Placeholder 2"/>
          <p:cNvSpPr>
            <a:spLocks noGrp="1"/>
          </p:cNvSpPr>
          <p:nvPr>
            <p:ph idx="10"/>
          </p:nvPr>
        </p:nvSpPr>
        <p:spPr>
          <a:xfrm>
            <a:off x="4648200" y="1680256"/>
            <a:ext cx="4191001"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39146E4-DFA5-5D82-DFB8-BC63000CA933}"/>
              </a:ext>
            </a:extLst>
          </p:cNvPr>
          <p:cNvSpPr txBox="1">
            <a:spLocks noChangeArrowheads="1"/>
          </p:cNvSpPr>
          <p:nvPr userDrawn="1"/>
        </p:nvSpPr>
        <p:spPr bwMode="auto">
          <a:xfrm>
            <a:off x="442913" y="6526699"/>
            <a:ext cx="3124200" cy="215444"/>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p:txBody>
      </p:sp>
    </p:spTree>
    <p:extLst>
      <p:ext uri="{BB962C8B-B14F-4D97-AF65-F5344CB8AC3E}">
        <p14:creationId xmlns:p14="http://schemas.microsoft.com/office/powerpoint/2010/main" val="216956947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2C4DA7-FB4F-460B-9942-2AFD9D22D686}"/>
              </a:ext>
            </a:extLst>
          </p:cNvPr>
          <p:cNvSpPr/>
          <p:nvPr userDrawn="1"/>
        </p:nvSpPr>
        <p:spPr>
          <a:xfrm>
            <a:off x="304800" y="0"/>
            <a:ext cx="8534400" cy="138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a:extLst>
              <a:ext uri="{FF2B5EF4-FFF2-40B4-BE49-F238E27FC236}">
                <a16:creationId xmlns:a16="http://schemas.microsoft.com/office/drawing/2014/main" id="{4B7C1A57-251F-4999-B454-7E864A274A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6442075"/>
            <a:ext cx="914400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BD8D2153-5B35-49C1-B818-4960C2CBE209}"/>
              </a:ext>
            </a:extLst>
          </p:cNvPr>
          <p:cNvSpPr txBox="1">
            <a:spLocks/>
          </p:cNvSpPr>
          <p:nvPr userDrawn="1"/>
        </p:nvSpPr>
        <p:spPr>
          <a:xfrm>
            <a:off x="8686800" y="6492875"/>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8E0E4C7-50FC-4099-BD71-9F9BE11FC902}"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0054DC67-ABAB-4C24-9D80-91FC5BB12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502400"/>
            <a:ext cx="301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680256"/>
            <a:ext cx="4267201"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256269"/>
            <a:ext cx="8534400" cy="1123950"/>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8" name="Picture Placeholder 7"/>
          <p:cNvSpPr>
            <a:spLocks noGrp="1"/>
          </p:cNvSpPr>
          <p:nvPr>
            <p:ph type="pic" sz="quarter" idx="10"/>
          </p:nvPr>
        </p:nvSpPr>
        <p:spPr>
          <a:xfrm>
            <a:off x="4724400" y="1679575"/>
            <a:ext cx="4114800" cy="4373563"/>
          </a:xfrm>
        </p:spPr>
        <p:txBody>
          <a:bodyPr/>
          <a:lstStyle/>
          <a:p>
            <a:pPr lvl="0"/>
            <a:endParaRPr lang="en-US" noProof="0"/>
          </a:p>
        </p:txBody>
      </p:sp>
      <p:sp>
        <p:nvSpPr>
          <p:cNvPr id="11" name="TextBox 10">
            <a:extLst>
              <a:ext uri="{FF2B5EF4-FFF2-40B4-BE49-F238E27FC236}">
                <a16:creationId xmlns:a16="http://schemas.microsoft.com/office/drawing/2014/main" id="{015E0D02-52A7-BA10-B3B6-BFEDC3CD8DEE}"/>
              </a:ext>
            </a:extLst>
          </p:cNvPr>
          <p:cNvSpPr txBox="1">
            <a:spLocks noChangeArrowheads="1"/>
          </p:cNvSpPr>
          <p:nvPr userDrawn="1"/>
        </p:nvSpPr>
        <p:spPr bwMode="auto">
          <a:xfrm>
            <a:off x="457200" y="6559550"/>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120176278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_2">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2254129-0D40-4F00-932D-9661651F25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6442075"/>
            <a:ext cx="914400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D665CB5-13A3-47F4-BBE8-2736FAE1C4C6}"/>
              </a:ext>
            </a:extLst>
          </p:cNvPr>
          <p:cNvSpPr/>
          <p:nvPr userDrawn="1"/>
        </p:nvSpPr>
        <p:spPr>
          <a:xfrm>
            <a:off x="0" y="1579563"/>
            <a:ext cx="3581400" cy="3373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A1824A2-E18C-460B-A8A2-A21639C18975}"/>
              </a:ext>
            </a:extLst>
          </p:cNvPr>
          <p:cNvSpPr txBox="1">
            <a:spLocks/>
          </p:cNvSpPr>
          <p:nvPr userDrawn="1"/>
        </p:nvSpPr>
        <p:spPr>
          <a:xfrm>
            <a:off x="8686800" y="6492875"/>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B21F079-25B5-4AFC-A7B7-59159D62EDF7}"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91C512EC-95A0-4442-9297-B4DF3B3FDA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502400"/>
            <a:ext cx="301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962920"/>
            <a:ext cx="3048000" cy="1738223"/>
          </a:xfrm>
          <a:prstGeom prst="rect">
            <a:avLst/>
          </a:prstGeo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sz="3400" baseline="0">
                <a:latin typeface="Montserrat" pitchFamily="2" charset="77"/>
              </a:defRPr>
            </a:lvl1pPr>
          </a:lstStyle>
          <a:p>
            <a:r>
              <a:rPr lang="en-US"/>
              <a:t>Click to edit Master title style</a:t>
            </a:r>
          </a:p>
        </p:txBody>
      </p:sp>
      <p:sp>
        <p:nvSpPr>
          <p:cNvPr id="7" name="Text Placeholder 6"/>
          <p:cNvSpPr>
            <a:spLocks noGrp="1"/>
          </p:cNvSpPr>
          <p:nvPr>
            <p:ph type="body" sz="quarter" idx="10"/>
          </p:nvPr>
        </p:nvSpPr>
        <p:spPr>
          <a:xfrm>
            <a:off x="381000" y="3779837"/>
            <a:ext cx="3200400" cy="1371600"/>
          </a:xfrm>
          <a:prstGeom prst="rect">
            <a:avLst/>
          </a:prstGeom>
        </p:spPr>
        <p:txBody>
          <a:bodyPr/>
          <a:lstStyle>
            <a:lvl1pPr marL="0" indent="0">
              <a:buNone/>
              <a:defRPr sz="1800" i="0">
                <a:solidFill>
                  <a:schemeClr val="accent5"/>
                </a:solidFill>
                <a:latin typeface="Kalam" panose="02000000000000000000" pitchFamily="2" charset="77"/>
                <a:cs typeface="Kalam" panose="02000000000000000000" pitchFamily="2" charset="77"/>
              </a:defRPr>
            </a:lvl1pPr>
          </a:lstStyle>
          <a:p>
            <a:pPr lvl="0"/>
            <a:r>
              <a:rPr lang="en-US"/>
              <a:t>Click to edit Master text styles</a:t>
            </a:r>
          </a:p>
        </p:txBody>
      </p:sp>
      <p:sp>
        <p:nvSpPr>
          <p:cNvPr id="17" name="Content Placeholder 2"/>
          <p:cNvSpPr>
            <a:spLocks noGrp="1"/>
          </p:cNvSpPr>
          <p:nvPr>
            <p:ph idx="1"/>
          </p:nvPr>
        </p:nvSpPr>
        <p:spPr>
          <a:xfrm>
            <a:off x="4038600" y="457201"/>
            <a:ext cx="4648200" cy="5578476"/>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E64ACF93-6BBD-3D36-C4F0-454A7B2F5771}"/>
              </a:ext>
            </a:extLst>
          </p:cNvPr>
          <p:cNvSpPr txBox="1">
            <a:spLocks noChangeArrowheads="1"/>
          </p:cNvSpPr>
          <p:nvPr userDrawn="1"/>
        </p:nvSpPr>
        <p:spPr bwMode="auto">
          <a:xfrm>
            <a:off x="457200" y="6559550"/>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378171473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01EB61-74A3-4131-AF5A-15C9FBB86855}"/>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nvGrpSpPr>
          <p:cNvPr id="5" name="Group 4">
            <a:extLst>
              <a:ext uri="{FF2B5EF4-FFF2-40B4-BE49-F238E27FC236}">
                <a16:creationId xmlns:a16="http://schemas.microsoft.com/office/drawing/2014/main" id="{8B235347-5D6E-4771-A30A-A93C5C610463}"/>
              </a:ext>
            </a:extLst>
          </p:cNvPr>
          <p:cNvGrpSpPr>
            <a:grpSpLocks/>
          </p:cNvGrpSpPr>
          <p:nvPr userDrawn="1"/>
        </p:nvGrpSpPr>
        <p:grpSpPr bwMode="auto">
          <a:xfrm>
            <a:off x="0" y="6819900"/>
            <a:ext cx="9144000" cy="76200"/>
            <a:chOff x="0" y="6553200"/>
            <a:chExt cx="9926192" cy="152400"/>
          </a:xfrm>
        </p:grpSpPr>
        <p:sp>
          <p:nvSpPr>
            <p:cNvPr id="7" name="Rectangle 6">
              <a:extLst>
                <a:ext uri="{FF2B5EF4-FFF2-40B4-BE49-F238E27FC236}">
                  <a16:creationId xmlns:a16="http://schemas.microsoft.com/office/drawing/2014/main" id="{78A87527-6B71-4558-91EF-B5807493BA96}"/>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C928FB2E-8D38-4B04-B920-24CD5D706281}"/>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EDCC6BC1-2EB0-448C-B0DA-E89DB31BCC4E}"/>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D0A94B0-FBFB-4563-A2DF-E73A33BA8D2A}"/>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sp>
        <p:nvSpPr>
          <p:cNvPr id="12" name="Rectangle 11">
            <a:extLst>
              <a:ext uri="{FF2B5EF4-FFF2-40B4-BE49-F238E27FC236}">
                <a16:creationId xmlns:a16="http://schemas.microsoft.com/office/drawing/2014/main" id="{58BB99CF-F89C-472A-8C5D-9F42E529287B}"/>
              </a:ext>
            </a:extLst>
          </p:cNvPr>
          <p:cNvSpPr/>
          <p:nvPr userDrawn="1"/>
        </p:nvSpPr>
        <p:spPr>
          <a:xfrm>
            <a:off x="1219200" y="3559175"/>
            <a:ext cx="6705600" cy="44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Placeholder 7"/>
          <p:cNvSpPr>
            <a:spLocks noGrp="1"/>
          </p:cNvSpPr>
          <p:nvPr>
            <p:ph type="body" sz="quarter" idx="10"/>
          </p:nvPr>
        </p:nvSpPr>
        <p:spPr>
          <a:xfrm>
            <a:off x="838200" y="2160588"/>
            <a:ext cx="7467599" cy="1219200"/>
          </a:xfrm>
        </p:spPr>
        <p:txBody>
          <a:bodyPr/>
          <a:lstStyle>
            <a:lvl1pPr marL="0" indent="0" algn="ctr">
              <a:lnSpc>
                <a:spcPct val="100000"/>
              </a:lnSpc>
              <a:spcBef>
                <a:spcPts val="0"/>
              </a:spcBef>
              <a:buNone/>
              <a:defRPr sz="8500" b="1">
                <a:solidFill>
                  <a:schemeClr val="tx2">
                    <a:lumMod val="75000"/>
                  </a:schemeClr>
                </a:solidFill>
              </a:defRPr>
            </a:lvl1pPr>
            <a:lvl2pPr algn="ctr">
              <a:defRPr/>
            </a:lvl2pPr>
          </a:lstStyle>
          <a:p>
            <a:pPr lvl="0"/>
            <a:r>
              <a:rPr lang="en-US"/>
              <a:t>Edit Master text styles</a:t>
            </a:r>
          </a:p>
        </p:txBody>
      </p:sp>
      <p:sp>
        <p:nvSpPr>
          <p:cNvPr id="11" name="Text Placeholder 7"/>
          <p:cNvSpPr>
            <a:spLocks noGrp="1"/>
          </p:cNvSpPr>
          <p:nvPr>
            <p:ph type="body" sz="quarter" idx="11"/>
          </p:nvPr>
        </p:nvSpPr>
        <p:spPr>
          <a:xfrm>
            <a:off x="1195647" y="3886200"/>
            <a:ext cx="6705600" cy="419100"/>
          </a:xfrm>
        </p:spPr>
        <p:txBody>
          <a:bodyPr/>
          <a:lstStyle>
            <a:lvl1pPr marL="0" indent="0" algn="ctr">
              <a:buNone/>
              <a:defRPr sz="1600" b="0" i="0">
                <a:solidFill>
                  <a:schemeClr val="bg1"/>
                </a:solidFill>
                <a:latin typeface="Montserrat"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121323603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FCCFC3-1D15-4A8D-AA19-CE18C55217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4247059-C85F-4CAB-8292-04A029EFDE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876" r:id="rId1"/>
    <p:sldLayoutId id="2147485877" r:id="rId2"/>
    <p:sldLayoutId id="2147485878" r:id="rId3"/>
    <p:sldLayoutId id="2147485879" r:id="rId4"/>
    <p:sldLayoutId id="2147485880" r:id="rId5"/>
    <p:sldLayoutId id="2147485881" r:id="rId6"/>
    <p:sldLayoutId id="2147485882" r:id="rId7"/>
    <p:sldLayoutId id="2147485883" r:id="rId8"/>
    <p:sldLayoutId id="2147485884" r:id="rId9"/>
    <p:sldLayoutId id="2147485885" r:id="rId10"/>
    <p:sldLayoutId id="2147485886" r:id="rId11"/>
    <p:sldLayoutId id="2147485887" r:id="rId12"/>
  </p:sldLayoutIdLst>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hf hdr="0" ftr="0" dt="0"/>
  <p:txStyles>
    <p:title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itchFamily="2" charset="77"/>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Montserrat" pitchFamily="2" charset="77"/>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ontserrat" pitchFamily="2" charset="77"/>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ontserrat" pitchFamily="2" charset="77"/>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100" kern="1200">
          <a:solidFill>
            <a:schemeClr val="tx1"/>
          </a:solidFill>
          <a:latin typeface="Montserrat" pitchFamily="2" charset="77"/>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economicsobservatory.com/how-might-social-isolation-affect-peoples-wellbeing-during-pandemic"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CD_2390268C.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healthyagingnc.com/social-engagement-landing-page/"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healthyagingnc.com/social-engagement-landing-pag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4a.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mailto:Nc4a.org@g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hminnovations.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ealthyagingnc.com/social-bridging-projec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www.getsetup.io/partner/centralina"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E9_B0B679A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EB_A2B5232.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mailto:kwilliams@centralina.org"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www.centralinaaging.org/"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B8_0.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D2_6BD7CC5.xml"/><Relationship Id="rId2" Type="http://schemas.openxmlformats.org/officeDocument/2006/relationships/slideLayout" Target="../slideLayouts/slideLayout11.xml"/><Relationship Id="rId1" Type="http://schemas.openxmlformats.org/officeDocument/2006/relationships/video" Target="https://www.youtube.com/embed/B8pa506BFk4?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5463A2B-E3A5-47F1-BBF3-E64A4C049E9C}"/>
              </a:ext>
            </a:extLst>
          </p:cNvPr>
          <p:cNvSpPr>
            <a:spLocks noGrp="1"/>
          </p:cNvSpPr>
          <p:nvPr>
            <p:ph type="title"/>
          </p:nvPr>
        </p:nvSpPr>
        <p:spPr>
          <a:xfrm>
            <a:off x="457200" y="5191125"/>
            <a:ext cx="8229600" cy="533400"/>
          </a:xfrm>
        </p:spPr>
        <p:txBody>
          <a:bodyPr/>
          <a:lstStyle/>
          <a:p>
            <a:r>
              <a:rPr lang="en-US" altLang="en-US" sz="3600">
                <a:solidFill>
                  <a:schemeClr val="tx2"/>
                </a:solidFill>
                <a:latin typeface="Montserrat"/>
                <a:ea typeface="ＭＳ Ｐゴシック"/>
                <a:cs typeface="Arial"/>
              </a:rPr>
              <a:t>Social Isolation and Loneliness Among Aging Adults</a:t>
            </a:r>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948F2-7A3E-8233-D6F4-E57261DB80FD}"/>
              </a:ext>
            </a:extLst>
          </p:cNvPr>
          <p:cNvSpPr>
            <a:spLocks noGrp="1"/>
          </p:cNvSpPr>
          <p:nvPr>
            <p:ph type="title"/>
          </p:nvPr>
        </p:nvSpPr>
        <p:spPr>
          <a:xfrm>
            <a:off x="304800" y="130763"/>
            <a:ext cx="8534400" cy="1123950"/>
          </a:xfrm>
        </p:spPr>
        <p:txBody>
          <a:bodyPr wrap="square" anchor="ctr">
            <a:normAutofit/>
          </a:bodyPr>
          <a:lstStyle/>
          <a:p>
            <a:pPr>
              <a:lnSpc>
                <a:spcPct val="90000"/>
              </a:lnSpc>
            </a:pPr>
            <a:r>
              <a:rPr lang="en-US">
                <a:latin typeface="Montserrat"/>
                <a:ea typeface="ＭＳ Ｐゴシック"/>
                <a:cs typeface="Arial"/>
              </a:rPr>
              <a:t>Health Impact</a:t>
            </a:r>
            <a:endParaRPr lang="en-US"/>
          </a:p>
        </p:txBody>
      </p:sp>
      <p:pic>
        <p:nvPicPr>
          <p:cNvPr id="5" name="Content Placeholder 4" descr="A graph with red and purple bars&#10;&#10;Description automatically generated">
            <a:extLst>
              <a:ext uri="{FF2B5EF4-FFF2-40B4-BE49-F238E27FC236}">
                <a16:creationId xmlns:a16="http://schemas.microsoft.com/office/drawing/2014/main" id="{CE670F36-7ABB-005C-1F20-0383F5D322D0}"/>
              </a:ext>
            </a:extLst>
          </p:cNvPr>
          <p:cNvPicPr>
            <a:picLocks noGrp="1" noChangeAspect="1"/>
          </p:cNvPicPr>
          <p:nvPr>
            <p:ph idx="10"/>
          </p:nvPr>
        </p:nvPicPr>
        <p:blipFill>
          <a:blip r:embed="rId3"/>
          <a:stretch>
            <a:fillRect/>
          </a:stretch>
        </p:blipFill>
        <p:spPr>
          <a:xfrm>
            <a:off x="1422502" y="1504993"/>
            <a:ext cx="6298996" cy="4786842"/>
          </a:xfrm>
          <a:noFill/>
        </p:spPr>
      </p:pic>
    </p:spTree>
    <p:extLst>
      <p:ext uri="{BB962C8B-B14F-4D97-AF65-F5344CB8AC3E}">
        <p14:creationId xmlns:p14="http://schemas.microsoft.com/office/powerpoint/2010/main" val="287156683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a:extLst>
              <a:ext uri="{FF2B5EF4-FFF2-40B4-BE49-F238E27FC236}">
                <a16:creationId xmlns:a16="http://schemas.microsoft.com/office/drawing/2014/main" id="{F4432537-7E5C-47AE-822F-A92C1E6D74A3}"/>
              </a:ext>
            </a:extLst>
          </p:cNvPr>
          <p:cNvSpPr>
            <a:spLocks noGrp="1"/>
          </p:cNvSpPr>
          <p:nvPr>
            <p:ph type="title"/>
          </p:nvPr>
        </p:nvSpPr>
        <p:spPr>
          <a:xfrm>
            <a:off x="304800" y="256269"/>
            <a:ext cx="8534400" cy="1123950"/>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4000">
                <a:latin typeface="Montserrat"/>
                <a:ea typeface="ＭＳ Ｐゴシック"/>
                <a:cs typeface="Arial"/>
              </a:rPr>
              <a:t>Health Risks</a:t>
            </a:r>
          </a:p>
        </p:txBody>
      </p:sp>
      <p:sp>
        <p:nvSpPr>
          <p:cNvPr id="3" name="Content Placeholder 1">
            <a:extLst>
              <a:ext uri="{FF2B5EF4-FFF2-40B4-BE49-F238E27FC236}">
                <a16:creationId xmlns:a16="http://schemas.microsoft.com/office/drawing/2014/main" id="{2A1C3FD2-5207-DB1B-DC96-E55E9D0553C4}"/>
              </a:ext>
            </a:extLst>
          </p:cNvPr>
          <p:cNvSpPr>
            <a:spLocks noGrp="1"/>
          </p:cNvSpPr>
          <p:nvPr>
            <p:ph idx="10"/>
          </p:nvPr>
        </p:nvSpPr>
        <p:spPr>
          <a:xfrm>
            <a:off x="4648200" y="1680256"/>
            <a:ext cx="4191001" cy="4373563"/>
          </a:xfrm>
        </p:spPr>
        <p:txBody>
          <a:bodyPr wrap="square" anchor="t">
            <a:normAutofit/>
          </a:bodyPr>
          <a:lstStyle/>
          <a:p>
            <a:pPr>
              <a:defRPr/>
            </a:pPr>
            <a:endParaRPr lang="en-US"/>
          </a:p>
          <a:p>
            <a:pPr>
              <a:defRPr/>
            </a:pPr>
            <a:endParaRPr lang="en-US" altLang="en-US"/>
          </a:p>
        </p:txBody>
      </p:sp>
      <p:graphicFrame>
        <p:nvGraphicFramePr>
          <p:cNvPr id="32773" name="Content Placeholder 3">
            <a:extLst>
              <a:ext uri="{FF2B5EF4-FFF2-40B4-BE49-F238E27FC236}">
                <a16:creationId xmlns:a16="http://schemas.microsoft.com/office/drawing/2014/main" id="{3254EE0B-0086-040B-6D6E-3250872947B1}"/>
              </a:ext>
            </a:extLst>
          </p:cNvPr>
          <p:cNvGraphicFramePr>
            <a:graphicFrameLocks noGrp="1"/>
          </p:cNvGraphicFramePr>
          <p:nvPr>
            <p:ph idx="1"/>
            <p:extLst>
              <p:ext uri="{D42A27DB-BD31-4B8C-83A1-F6EECF244321}">
                <p14:modId xmlns:p14="http://schemas.microsoft.com/office/powerpoint/2010/main" val="1105578434"/>
              </p:ext>
            </p:extLst>
          </p:nvPr>
        </p:nvGraphicFramePr>
        <p:xfrm>
          <a:off x="1163492" y="1024629"/>
          <a:ext cx="6715370" cy="590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14387-FB6E-5248-E5FE-1F6A1A5590EC}"/>
              </a:ext>
            </a:extLst>
          </p:cNvPr>
          <p:cNvSpPr>
            <a:spLocks noGrp="1"/>
          </p:cNvSpPr>
          <p:nvPr>
            <p:ph idx="1"/>
          </p:nvPr>
        </p:nvSpPr>
        <p:spPr>
          <a:xfrm>
            <a:off x="304801" y="1727574"/>
            <a:ext cx="4111180" cy="4373563"/>
          </a:xfrm>
        </p:spPr>
        <p:txBody>
          <a:bodyPr wrap="square" anchor="t">
            <a:normAutofit fontScale="85000" lnSpcReduction="20000"/>
          </a:bodyPr>
          <a:lstStyle/>
          <a:p>
            <a:pPr marL="0" indent="0">
              <a:spcBef>
                <a:spcPts val="20"/>
              </a:spcBef>
              <a:buNone/>
            </a:pPr>
            <a:endParaRPr lang="en-US" sz="2200">
              <a:solidFill>
                <a:schemeClr val="tx2"/>
              </a:solidFill>
              <a:latin typeface="Montserrat"/>
              <a:ea typeface="ＭＳ Ｐゴシック"/>
              <a:cs typeface="Arial"/>
            </a:endParaRPr>
          </a:p>
          <a:p>
            <a:pPr marL="0" indent="0">
              <a:spcBef>
                <a:spcPts val="20"/>
              </a:spcBef>
              <a:buNone/>
            </a:pPr>
            <a:endParaRPr lang="en-US" sz="2200">
              <a:solidFill>
                <a:schemeClr val="tx2"/>
              </a:solidFill>
              <a:latin typeface="Montserrat"/>
              <a:ea typeface="ＭＳ Ｐゴシック"/>
              <a:cs typeface="Arial"/>
            </a:endParaRPr>
          </a:p>
          <a:p>
            <a:pPr marL="0" indent="0">
              <a:spcBef>
                <a:spcPts val="20"/>
              </a:spcBef>
              <a:buNone/>
            </a:pPr>
            <a:r>
              <a:rPr lang="en-US" sz="2200">
                <a:solidFill>
                  <a:schemeClr val="tx2"/>
                </a:solidFill>
                <a:latin typeface="Montserrat"/>
                <a:ea typeface="ＭＳ Ｐゴシック"/>
                <a:cs typeface="Arial"/>
              </a:rPr>
              <a:t>Loneliness among heart failure patients was associated with a nearly:</a:t>
            </a:r>
          </a:p>
          <a:p>
            <a:pPr marL="0" indent="0">
              <a:spcBef>
                <a:spcPts val="20"/>
              </a:spcBef>
              <a:buNone/>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Four times increased risk of death</a:t>
            </a:r>
          </a:p>
          <a:p>
            <a:pPr lvl="1">
              <a:spcBef>
                <a:spcPts val="20"/>
              </a:spcBef>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68% increased risk of hospitalization</a:t>
            </a:r>
          </a:p>
          <a:p>
            <a:pPr lvl="1">
              <a:spcBef>
                <a:spcPts val="20"/>
              </a:spcBef>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57% increased risk of emergency department visits</a:t>
            </a:r>
          </a:p>
          <a:p>
            <a:pPr>
              <a:spcBef>
                <a:spcPts val="20"/>
              </a:spcBef>
            </a:pPr>
            <a:endParaRPr lang="en-US"/>
          </a:p>
          <a:p>
            <a:pPr marL="0" indent="0">
              <a:buNone/>
            </a:pPr>
            <a:r>
              <a:rPr lang="en-US">
                <a:latin typeface="Montserrat"/>
                <a:ea typeface="ＭＳ Ｐゴシック"/>
                <a:cs typeface="Arial"/>
              </a:rPr>
              <a:t> </a:t>
            </a:r>
            <a:br>
              <a:rPr lang="en-US"/>
            </a:br>
            <a:endParaRPr lang="en-US"/>
          </a:p>
        </p:txBody>
      </p:sp>
      <p:sp>
        <p:nvSpPr>
          <p:cNvPr id="3" name="Title 2">
            <a:extLst>
              <a:ext uri="{FF2B5EF4-FFF2-40B4-BE49-F238E27FC236}">
                <a16:creationId xmlns:a16="http://schemas.microsoft.com/office/drawing/2014/main" id="{9C06FC3E-C072-54BE-5080-A37A9834E2C6}"/>
              </a:ext>
            </a:extLst>
          </p:cNvPr>
          <p:cNvSpPr>
            <a:spLocks noGrp="1"/>
          </p:cNvSpPr>
          <p:nvPr>
            <p:ph type="title"/>
          </p:nvPr>
        </p:nvSpPr>
        <p:spPr>
          <a:xfrm>
            <a:off x="304800" y="139727"/>
            <a:ext cx="8534400" cy="1123950"/>
          </a:xfrm>
        </p:spPr>
        <p:txBody>
          <a:bodyPr wrap="square" anchor="ctr">
            <a:normAutofit/>
          </a:bodyPr>
          <a:lstStyle/>
          <a:p>
            <a:r>
              <a:rPr lang="en-US"/>
              <a:t>Health Risks</a:t>
            </a:r>
          </a:p>
        </p:txBody>
      </p:sp>
      <p:pic>
        <p:nvPicPr>
          <p:cNvPr id="19" name="Content Placeholder 18" descr="A person looking out a window&#10;&#10;Description automatically generated">
            <a:extLst>
              <a:ext uri="{FF2B5EF4-FFF2-40B4-BE49-F238E27FC236}">
                <a16:creationId xmlns:a16="http://schemas.microsoft.com/office/drawing/2014/main" id="{BE2B2AA3-8923-74ED-5A7A-20D8E83942C8}"/>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l="33385" t="1266" r="26430" b="-1266"/>
          <a:stretch/>
        </p:blipFill>
        <p:spPr>
          <a:xfrm>
            <a:off x="4724400" y="1679575"/>
            <a:ext cx="4111179" cy="4373480"/>
          </a:xfrm>
          <a:noFill/>
        </p:spPr>
      </p:pic>
    </p:spTree>
    <p:extLst>
      <p:ext uri="{BB962C8B-B14F-4D97-AF65-F5344CB8AC3E}">
        <p14:creationId xmlns:p14="http://schemas.microsoft.com/office/powerpoint/2010/main" val="95764616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FEEFD76D-4918-4E25-6A4D-B077898EAE50}"/>
              </a:ext>
            </a:extLst>
          </p:cNvPr>
          <p:cNvSpPr txBox="1"/>
          <p:nvPr/>
        </p:nvSpPr>
        <p:spPr bwMode="auto">
          <a:xfrm>
            <a:off x="386841" y="1207726"/>
            <a:ext cx="4114799" cy="43735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rm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20000"/>
              </a:spcBef>
              <a:buFont typeface="Arial" panose="020B0604020202020204" pitchFamily="34" charset="0"/>
            </a:pPr>
            <a:endParaRPr lang="en-US" sz="2000" i="1">
              <a:latin typeface="Montserrat"/>
              <a:ea typeface="ＭＳ Ｐゴシック"/>
              <a:cs typeface="Arial"/>
            </a:endParaRPr>
          </a:p>
          <a:p>
            <a:pPr>
              <a:spcBef>
                <a:spcPct val="20000"/>
              </a:spcBef>
              <a:buFont typeface="Arial" panose="020B0604020202020204" pitchFamily="34" charset="0"/>
            </a:pPr>
            <a:endParaRPr lang="en-US" sz="2000">
              <a:latin typeface="Montserrat" pitchFamily="2" charset="77"/>
              <a:ea typeface="ＭＳ Ｐゴシック" charset="0"/>
              <a:cs typeface="Arial" panose="020B0604020202020204" pitchFamily="34" charset="0"/>
            </a:endParaRPr>
          </a:p>
          <a:p>
            <a:pPr>
              <a:spcBef>
                <a:spcPct val="20000"/>
              </a:spcBef>
              <a:buFont typeface="Arial" panose="020B0604020202020204" pitchFamily="34" charset="0"/>
            </a:pPr>
            <a:endParaRPr lang="en-US" sz="2000">
              <a:latin typeface="Montserrat" pitchFamily="2" charset="77"/>
              <a:ea typeface="ＭＳ Ｐゴシック" charset="0"/>
              <a:cs typeface="Arial" panose="020B0604020202020204" pitchFamily="34" charset="0"/>
            </a:endParaRPr>
          </a:p>
        </p:txBody>
      </p:sp>
      <p:sp>
        <p:nvSpPr>
          <p:cNvPr id="10" name="Title 2">
            <a:extLst>
              <a:ext uri="{FF2B5EF4-FFF2-40B4-BE49-F238E27FC236}">
                <a16:creationId xmlns:a16="http://schemas.microsoft.com/office/drawing/2014/main" id="{67A816CE-0BE5-EBFF-A698-8B4994F79ED1}"/>
              </a:ext>
            </a:extLst>
          </p:cNvPr>
          <p:cNvSpPr>
            <a:spLocks noGrp="1"/>
          </p:cNvSpPr>
          <p:nvPr>
            <p:ph type="title"/>
          </p:nvPr>
        </p:nvSpPr>
        <p:spPr>
          <a:xfrm>
            <a:off x="304800" y="376090"/>
            <a:ext cx="8534400" cy="1169551"/>
          </a:xfrm>
        </p:spPr>
        <p:txBody>
          <a:bodyPr/>
          <a:lstStyle/>
          <a:p>
            <a:r>
              <a:rPr lang="en-US">
                <a:latin typeface="Montserrat"/>
                <a:ea typeface="ＭＳ Ｐゴシック"/>
                <a:cs typeface="Arial"/>
              </a:rPr>
              <a:t>Socially Connected Communities</a:t>
            </a:r>
            <a:endParaRPr lang="en-US" b="0">
              <a:latin typeface="Montserrat"/>
              <a:ea typeface="ＭＳ Ｐゴシック"/>
              <a:cs typeface="Arial"/>
            </a:endParaRPr>
          </a:p>
          <a:p>
            <a:endParaRPr lang="en-US"/>
          </a:p>
        </p:txBody>
      </p:sp>
      <p:graphicFrame>
        <p:nvGraphicFramePr>
          <p:cNvPr id="7" name="Content Placeholder 1">
            <a:extLst>
              <a:ext uri="{FF2B5EF4-FFF2-40B4-BE49-F238E27FC236}">
                <a16:creationId xmlns:a16="http://schemas.microsoft.com/office/drawing/2014/main" id="{3873E759-3E06-6FC9-29BB-EE3EFF9838B3}"/>
              </a:ext>
            </a:extLst>
          </p:cNvPr>
          <p:cNvGraphicFramePr>
            <a:graphicFrameLocks noGrp="1"/>
          </p:cNvGraphicFramePr>
          <p:nvPr>
            <p:ph idx="1"/>
            <p:extLst>
              <p:ext uri="{D42A27DB-BD31-4B8C-83A1-F6EECF244321}">
                <p14:modId xmlns:p14="http://schemas.microsoft.com/office/powerpoint/2010/main" val="810554907"/>
              </p:ext>
            </p:extLst>
          </p:nvPr>
        </p:nvGraphicFramePr>
        <p:xfrm>
          <a:off x="457200" y="98323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16882225-DA4B-135D-6994-36660259985C}"/>
              </a:ext>
            </a:extLst>
          </p:cNvPr>
          <p:cNvSpPr txBox="1"/>
          <p:nvPr/>
        </p:nvSpPr>
        <p:spPr>
          <a:xfrm>
            <a:off x="457200" y="5312359"/>
            <a:ext cx="7351322"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tx2"/>
                </a:solidFill>
                <a:latin typeface="Montserrat"/>
                <a:ea typeface="ＭＳ Ｐゴシック"/>
                <a:cs typeface="Arial"/>
              </a:rPr>
              <a:t>Page 36- Our Epidemic of Loneliness and Isolation: The U.S. Surgeon General’s Advisory on the Healing Effects of Social Connection and Community. 2023</a:t>
            </a:r>
          </a:p>
          <a:p>
            <a:endParaRPr lang="en-US" sz="1400">
              <a:latin typeface="Montserrat"/>
              <a:cs typeface="Arial"/>
            </a:endParaRPr>
          </a:p>
          <a:p>
            <a:pPr algn="l"/>
            <a:endParaRPr lang="en-US" sz="1400">
              <a:latin typeface="Montserrat"/>
              <a:cs typeface="Arial"/>
            </a:endParaRPr>
          </a:p>
        </p:txBody>
      </p:sp>
    </p:spTree>
    <p:extLst>
      <p:ext uri="{BB962C8B-B14F-4D97-AF65-F5344CB8AC3E}">
        <p14:creationId xmlns:p14="http://schemas.microsoft.com/office/powerpoint/2010/main" val="210331159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40479-AF69-AC75-E6FF-B21B2B3A610A}"/>
              </a:ext>
            </a:extLst>
          </p:cNvPr>
          <p:cNvSpPr>
            <a:spLocks noGrp="1"/>
          </p:cNvSpPr>
          <p:nvPr>
            <p:ph type="title"/>
          </p:nvPr>
        </p:nvSpPr>
        <p:spPr>
          <a:xfrm>
            <a:off x="304800" y="256269"/>
            <a:ext cx="8534400" cy="1123950"/>
          </a:xfrm>
        </p:spPr>
        <p:txBody>
          <a:bodyPr wrap="square" anchor="ctr">
            <a:normAutofit/>
          </a:bodyPr>
          <a:lstStyle/>
          <a:p>
            <a:pPr>
              <a:lnSpc>
                <a:spcPct val="90000"/>
              </a:lnSpc>
            </a:pPr>
            <a:r>
              <a:rPr lang="en-US">
                <a:latin typeface="Montserrat"/>
                <a:ea typeface="ＭＳ Ｐゴシック"/>
                <a:cs typeface="Arial"/>
              </a:rPr>
              <a:t>The Six Pillars to Advance Social Connection</a:t>
            </a:r>
          </a:p>
        </p:txBody>
      </p:sp>
      <p:pic>
        <p:nvPicPr>
          <p:cNvPr id="8" name="Content Placeholder 4" descr="A poster with text and images of people walking">
            <a:extLst>
              <a:ext uri="{FF2B5EF4-FFF2-40B4-BE49-F238E27FC236}">
                <a16:creationId xmlns:a16="http://schemas.microsoft.com/office/drawing/2014/main" id="{6F074F20-FC01-6DCF-94E6-650BD85196B4}"/>
              </a:ext>
            </a:extLst>
          </p:cNvPr>
          <p:cNvPicPr>
            <a:picLocks noChangeAspect="1"/>
          </p:cNvPicPr>
          <p:nvPr/>
        </p:nvPicPr>
        <p:blipFill rotWithShape="1">
          <a:blip r:embed="rId3"/>
          <a:srcRect l="943" t="38194" r="707" b="2070"/>
          <a:stretch/>
        </p:blipFill>
        <p:spPr bwMode="auto">
          <a:xfrm>
            <a:off x="954209" y="1429525"/>
            <a:ext cx="7235581" cy="497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68815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9F17A-4183-2FF8-0EDA-41C334A2DBB1}"/>
              </a:ext>
            </a:extLst>
          </p:cNvPr>
          <p:cNvSpPr>
            <a:spLocks noGrp="1"/>
          </p:cNvSpPr>
          <p:nvPr>
            <p:ph idx="1"/>
          </p:nvPr>
        </p:nvSpPr>
        <p:spPr>
          <a:xfrm>
            <a:off x="304800" y="1680256"/>
            <a:ext cx="4267201" cy="4373563"/>
          </a:xfrm>
        </p:spPr>
        <p:txBody>
          <a:bodyPr vert="horz" wrap="square" lIns="91440" tIns="45720" rIns="91440" bIns="45720" numCol="1" anchor="t" anchorCtr="0" compatLnSpc="1">
            <a:prstTxWarp prst="textNoShape">
              <a:avLst/>
            </a:prstTxWarp>
            <a:normAutofit/>
          </a:bodyPr>
          <a:lstStyle/>
          <a:p>
            <a:pPr>
              <a:lnSpc>
                <a:spcPct val="90000"/>
              </a:lnSpc>
            </a:pPr>
            <a:r>
              <a:rPr lang="en-US" sz="1900">
                <a:solidFill>
                  <a:schemeClr val="tx2"/>
                </a:solidFill>
              </a:rPr>
              <a:t>Social Connectivity plays an important part in Age-Friendly Communities.</a:t>
            </a:r>
          </a:p>
          <a:p>
            <a:pPr>
              <a:lnSpc>
                <a:spcPct val="90000"/>
              </a:lnSpc>
            </a:pPr>
            <a:endParaRPr lang="en-US" sz="1900">
              <a:solidFill>
                <a:schemeClr val="tx2"/>
              </a:solidFill>
            </a:endParaRPr>
          </a:p>
          <a:p>
            <a:pPr>
              <a:lnSpc>
                <a:spcPct val="90000"/>
              </a:lnSpc>
            </a:pPr>
            <a:r>
              <a:rPr lang="en-US" sz="1900">
                <a:solidFill>
                  <a:schemeClr val="tx2"/>
                </a:solidFill>
              </a:rPr>
              <a:t>Domains include:</a:t>
            </a:r>
          </a:p>
          <a:p>
            <a:pPr lvl="1">
              <a:lnSpc>
                <a:spcPct val="90000"/>
              </a:lnSpc>
            </a:pPr>
            <a:r>
              <a:rPr lang="en-US" sz="1900">
                <a:solidFill>
                  <a:schemeClr val="tx2"/>
                </a:solidFill>
              </a:rPr>
              <a:t>Respect &amp; Social Inclusion</a:t>
            </a:r>
          </a:p>
          <a:p>
            <a:pPr lvl="1">
              <a:lnSpc>
                <a:spcPct val="90000"/>
              </a:lnSpc>
            </a:pPr>
            <a:r>
              <a:rPr lang="en-US" sz="1900">
                <a:solidFill>
                  <a:schemeClr val="tx2"/>
                </a:solidFill>
              </a:rPr>
              <a:t>Social Participation</a:t>
            </a:r>
          </a:p>
          <a:p>
            <a:pPr>
              <a:lnSpc>
                <a:spcPct val="90000"/>
              </a:lnSpc>
            </a:pPr>
            <a:endParaRPr lang="en-US" sz="1900">
              <a:solidFill>
                <a:schemeClr val="tx2"/>
              </a:solidFill>
            </a:endParaRPr>
          </a:p>
          <a:p>
            <a:pPr>
              <a:lnSpc>
                <a:spcPct val="90000"/>
              </a:lnSpc>
            </a:pPr>
            <a:r>
              <a:rPr lang="en-US" sz="1900">
                <a:solidFill>
                  <a:schemeClr val="tx2"/>
                </a:solidFill>
              </a:rPr>
              <a:t>Other domains can support social connectivity such as:</a:t>
            </a:r>
          </a:p>
          <a:p>
            <a:pPr lvl="1">
              <a:lnSpc>
                <a:spcPct val="90000"/>
              </a:lnSpc>
            </a:pPr>
            <a:r>
              <a:rPr lang="en-US" sz="1900">
                <a:solidFill>
                  <a:schemeClr val="tx2"/>
                </a:solidFill>
              </a:rPr>
              <a:t>Outdoor spaces and Buildings</a:t>
            </a:r>
          </a:p>
          <a:p>
            <a:pPr lvl="1">
              <a:lnSpc>
                <a:spcPct val="90000"/>
              </a:lnSpc>
            </a:pPr>
            <a:r>
              <a:rPr lang="en-US" sz="1900">
                <a:solidFill>
                  <a:schemeClr val="tx2"/>
                </a:solidFill>
              </a:rPr>
              <a:t>Transportation</a:t>
            </a:r>
          </a:p>
        </p:txBody>
      </p:sp>
      <p:sp>
        <p:nvSpPr>
          <p:cNvPr id="5" name="Title 1">
            <a:extLst>
              <a:ext uri="{FF2B5EF4-FFF2-40B4-BE49-F238E27FC236}">
                <a16:creationId xmlns:a16="http://schemas.microsoft.com/office/drawing/2014/main" id="{68082E77-AE73-2011-1E41-4BA41B415A7E}"/>
              </a:ext>
            </a:extLst>
          </p:cNvPr>
          <p:cNvSpPr>
            <a:spLocks noGrp="1"/>
          </p:cNvSpPr>
          <p:nvPr/>
        </p:nvSpPr>
        <p:spPr bwMode="auto">
          <a:xfrm>
            <a:off x="297013" y="103869"/>
            <a:ext cx="8534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600"/>
              </a:spcAft>
            </a:pPr>
            <a:r>
              <a:rPr lang="en-US" sz="3400" b="1" i="0" kern="1200">
                <a:latin typeface="Montserrat" pitchFamily="2" charset="77"/>
                <a:ea typeface="ＭＳ Ｐゴシック" charset="0"/>
                <a:cs typeface="Arial" pitchFamily="34" charset="0"/>
              </a:rPr>
              <a:t>Age-Friendly Communities </a:t>
            </a:r>
          </a:p>
        </p:txBody>
      </p:sp>
      <p:pic>
        <p:nvPicPr>
          <p:cNvPr id="9" name="Picture Placeholder 8">
            <a:extLst>
              <a:ext uri="{FF2B5EF4-FFF2-40B4-BE49-F238E27FC236}">
                <a16:creationId xmlns:a16="http://schemas.microsoft.com/office/drawing/2014/main" id="{DEDBCDC9-4E44-9CB3-8C38-07321FD73523}"/>
              </a:ext>
            </a:extLst>
          </p:cNvPr>
          <p:cNvPicPr>
            <a:picLocks noGrp="1" noChangeAspect="1"/>
          </p:cNvPicPr>
          <p:nvPr>
            <p:ph type="pic" sz="quarter" idx="10"/>
          </p:nvPr>
        </p:nvPicPr>
        <p:blipFill rotWithShape="1">
          <a:blip r:embed="rId3"/>
          <a:srcRect b="521"/>
          <a:stretch/>
        </p:blipFill>
        <p:spPr>
          <a:xfrm>
            <a:off x="4716490" y="1560925"/>
            <a:ext cx="4114923" cy="4536599"/>
          </a:xfrm>
          <a:noFill/>
        </p:spPr>
      </p:pic>
    </p:spTree>
    <p:extLst>
      <p:ext uri="{BB962C8B-B14F-4D97-AF65-F5344CB8AC3E}">
        <p14:creationId xmlns:p14="http://schemas.microsoft.com/office/powerpoint/2010/main" val="330172348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6F63-01BD-02D3-BE59-33D81522A6F8}"/>
              </a:ext>
            </a:extLst>
          </p:cNvPr>
          <p:cNvSpPr>
            <a:spLocks noGrp="1"/>
          </p:cNvSpPr>
          <p:nvPr>
            <p:ph type="body" sz="quarter" idx="10"/>
          </p:nvPr>
        </p:nvSpPr>
        <p:spPr>
          <a:xfrm>
            <a:off x="1752600" y="1770901"/>
            <a:ext cx="5524500" cy="3324974"/>
          </a:xfrm>
        </p:spPr>
        <p:txBody>
          <a:bodyPr wrap="square" anchor="t">
            <a:normAutofit fontScale="92500"/>
          </a:bodyPr>
          <a:lstStyle/>
          <a:p>
            <a:pPr>
              <a:lnSpc>
                <a:spcPct val="90000"/>
              </a:lnSpc>
              <a:spcAft>
                <a:spcPts val="600"/>
              </a:spcAft>
            </a:pPr>
            <a:r>
              <a:rPr lang="en-US" sz="6000">
                <a:latin typeface="Montserrat"/>
                <a:ea typeface="ＭＳ Ｐゴシック"/>
                <a:cs typeface="Arial"/>
              </a:rPr>
              <a:t>What can you do to build social connectivity?</a:t>
            </a:r>
            <a:endParaRPr lang="en-US" sz="6000"/>
          </a:p>
        </p:txBody>
      </p:sp>
    </p:spTree>
    <p:extLst>
      <p:ext uri="{BB962C8B-B14F-4D97-AF65-F5344CB8AC3E}">
        <p14:creationId xmlns:p14="http://schemas.microsoft.com/office/powerpoint/2010/main" val="40292808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0B557A39-116E-420A-94BF-2886B775EACB}"/>
              </a:ext>
            </a:extLst>
          </p:cNvPr>
          <p:cNvGraphicFramePr>
            <a:graphicFrameLocks noGrp="1"/>
          </p:cNvGraphicFramePr>
          <p:nvPr>
            <p:ph idx="1"/>
            <p:extLst>
              <p:ext uri="{D42A27DB-BD31-4B8C-83A1-F6EECF244321}">
                <p14:modId xmlns:p14="http://schemas.microsoft.com/office/powerpoint/2010/main" val="3100896111"/>
              </p:ext>
            </p:extLst>
          </p:nvPr>
        </p:nvGraphicFramePr>
        <p:xfrm>
          <a:off x="4038600" y="457201"/>
          <a:ext cx="4648200" cy="557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5914DA4-2C28-F30C-BD3A-582B52964CFA}"/>
              </a:ext>
            </a:extLst>
          </p:cNvPr>
          <p:cNvSpPr>
            <a:spLocks noGrp="1"/>
          </p:cNvSpPr>
          <p:nvPr>
            <p:ph type="title"/>
          </p:nvPr>
        </p:nvSpPr>
        <p:spPr>
          <a:xfrm>
            <a:off x="125505" y="2874228"/>
            <a:ext cx="3321424" cy="744421"/>
          </a:xfrm>
        </p:spPr>
        <p:txBody>
          <a:bodyPr/>
          <a:lstStyle/>
          <a:p>
            <a:r>
              <a:rPr lang="en-US" sz="2400">
                <a:latin typeface="Montserrat"/>
                <a:ea typeface="ＭＳ Ｐゴシック"/>
                <a:cs typeface="Arial"/>
              </a:rPr>
              <a:t>Recommendations</a:t>
            </a:r>
            <a:br>
              <a:rPr lang="en-US" sz="2400">
                <a:latin typeface="Montserrat"/>
                <a:ea typeface="ＭＳ Ｐゴシック"/>
                <a:cs typeface="Arial"/>
              </a:rPr>
            </a:br>
            <a:r>
              <a:rPr lang="en-US" sz="2400">
                <a:latin typeface="Montserrat"/>
                <a:ea typeface="ＭＳ Ｐゴシック"/>
                <a:cs typeface="Arial"/>
              </a:rPr>
              <a:t>for Stakeholders</a:t>
            </a:r>
          </a:p>
        </p:txBody>
      </p:sp>
    </p:spTree>
    <p:extLst>
      <p:ext uri="{BB962C8B-B14F-4D97-AF65-F5344CB8AC3E}">
        <p14:creationId xmlns:p14="http://schemas.microsoft.com/office/powerpoint/2010/main" val="187410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3EE59E-E09E-9387-3E25-C6C3979ABFD0}"/>
              </a:ext>
            </a:extLst>
          </p:cNvPr>
          <p:cNvSpPr>
            <a:spLocks noGrp="1"/>
          </p:cNvSpPr>
          <p:nvPr>
            <p:ph idx="1"/>
          </p:nvPr>
        </p:nvSpPr>
        <p:spPr>
          <a:xfrm>
            <a:off x="2051408" y="1474773"/>
            <a:ext cx="5037762" cy="751923"/>
          </a:xfrm>
        </p:spPr>
        <p:txBody>
          <a:bodyPr wrap="square" anchor="t">
            <a:normAutofit/>
          </a:bodyPr>
          <a:lstStyle/>
          <a:p>
            <a:pPr marL="0" indent="0">
              <a:buNone/>
            </a:pPr>
            <a:r>
              <a:rPr lang="en-US"/>
              <a:t>UCLA 3 Questions Loneliness Scale</a:t>
            </a:r>
          </a:p>
        </p:txBody>
      </p:sp>
      <p:sp>
        <p:nvSpPr>
          <p:cNvPr id="3" name="Title 2">
            <a:extLst>
              <a:ext uri="{FF2B5EF4-FFF2-40B4-BE49-F238E27FC236}">
                <a16:creationId xmlns:a16="http://schemas.microsoft.com/office/drawing/2014/main" id="{3D33DF9A-1577-6380-058A-E826C2AD54AC}"/>
              </a:ext>
            </a:extLst>
          </p:cNvPr>
          <p:cNvSpPr>
            <a:spLocks noGrp="1"/>
          </p:cNvSpPr>
          <p:nvPr>
            <p:ph type="title"/>
          </p:nvPr>
        </p:nvSpPr>
        <p:spPr>
          <a:xfrm>
            <a:off x="304800" y="256269"/>
            <a:ext cx="8534400" cy="1123950"/>
          </a:xfrm>
        </p:spPr>
        <p:txBody>
          <a:bodyPr wrap="square" anchor="ctr">
            <a:normAutofit/>
          </a:bodyPr>
          <a:lstStyle/>
          <a:p>
            <a:r>
              <a:rPr lang="en-US">
                <a:latin typeface="Montserrat"/>
                <a:ea typeface="ＭＳ Ｐゴシック"/>
                <a:cs typeface="Arial"/>
              </a:rPr>
              <a:t>How do you know you're at risk?</a:t>
            </a:r>
            <a:endParaRPr lang="en-US"/>
          </a:p>
          <a:p>
            <a:endParaRPr lang="en-US"/>
          </a:p>
        </p:txBody>
      </p:sp>
      <p:pic>
        <p:nvPicPr>
          <p:cNvPr id="6" name="Content Placeholder 4" descr="A screenshot of a questionnaire&#10;&#10;Description automatically generated">
            <a:extLst>
              <a:ext uri="{FF2B5EF4-FFF2-40B4-BE49-F238E27FC236}">
                <a16:creationId xmlns:a16="http://schemas.microsoft.com/office/drawing/2014/main" id="{C40765F8-F2E6-DE3C-9042-F9C0E6F65B99}"/>
              </a:ext>
            </a:extLst>
          </p:cNvPr>
          <p:cNvPicPr>
            <a:picLocks noChangeAspect="1"/>
          </p:cNvPicPr>
          <p:nvPr/>
        </p:nvPicPr>
        <p:blipFill rotWithShape="1">
          <a:blip r:embed="rId3"/>
          <a:srcRect b="7521"/>
          <a:stretch/>
        </p:blipFill>
        <p:spPr bwMode="auto">
          <a:xfrm>
            <a:off x="1429822" y="1967276"/>
            <a:ext cx="6280933" cy="429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9157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age&#10;&#10;Description automatically generated">
            <a:extLst>
              <a:ext uri="{FF2B5EF4-FFF2-40B4-BE49-F238E27FC236}">
                <a16:creationId xmlns:a16="http://schemas.microsoft.com/office/drawing/2014/main" id="{67A2D383-B213-84AE-BEE8-AAED54241347}"/>
              </a:ext>
            </a:extLst>
          </p:cNvPr>
          <p:cNvPicPr>
            <a:picLocks noGrp="1" noChangeAspect="1"/>
          </p:cNvPicPr>
          <p:nvPr>
            <p:ph idx="1"/>
          </p:nvPr>
        </p:nvPicPr>
        <p:blipFill rotWithShape="1">
          <a:blip r:embed="rId4"/>
          <a:srcRect l="9764" t="41369" r="10866" b="40126"/>
          <a:stretch/>
        </p:blipFill>
        <p:spPr>
          <a:xfrm>
            <a:off x="833283" y="1438835"/>
            <a:ext cx="7269928" cy="4242547"/>
          </a:xfrm>
          <a:noFill/>
        </p:spPr>
      </p:pic>
      <p:sp>
        <p:nvSpPr>
          <p:cNvPr id="3" name="Title 2">
            <a:extLst>
              <a:ext uri="{FF2B5EF4-FFF2-40B4-BE49-F238E27FC236}">
                <a16:creationId xmlns:a16="http://schemas.microsoft.com/office/drawing/2014/main" id="{DBDEF7D3-16EB-59FE-94C7-06C972FAF35A}"/>
              </a:ext>
            </a:extLst>
          </p:cNvPr>
          <p:cNvSpPr>
            <a:spLocks noGrp="1"/>
          </p:cNvSpPr>
          <p:nvPr>
            <p:ph type="title"/>
          </p:nvPr>
        </p:nvSpPr>
        <p:spPr>
          <a:xfrm>
            <a:off x="304800" y="121798"/>
            <a:ext cx="8534400" cy="1123950"/>
          </a:xfrm>
        </p:spPr>
        <p:txBody>
          <a:bodyPr vert="horz" wrap="square" lIns="91440" tIns="45720" rIns="91440" bIns="45720" numCol="1" anchor="ctr" anchorCtr="0" compatLnSpc="1">
            <a:prstTxWarp prst="textNoShape">
              <a:avLst/>
            </a:prstTxWarp>
            <a:normAutofit/>
          </a:bodyPr>
          <a:lstStyle/>
          <a:p>
            <a:pPr>
              <a:lnSpc>
                <a:spcPct val="90000"/>
              </a:lnSpc>
            </a:pPr>
            <a:r>
              <a:rPr lang="en-US">
                <a:latin typeface="Montserrat"/>
                <a:ea typeface="ＭＳ Ｐゴシック"/>
                <a:cs typeface="Arial"/>
              </a:rPr>
              <a:t>Healthy Aging NC </a:t>
            </a:r>
            <a:br>
              <a:rPr lang="en-US"/>
            </a:br>
            <a:r>
              <a:rPr lang="en-US">
                <a:latin typeface="Montserrat"/>
                <a:ea typeface="ＭＳ Ｐゴシック"/>
                <a:cs typeface="Arial"/>
              </a:rPr>
              <a:t>Social Engagement Self-Assessment</a:t>
            </a:r>
            <a:endParaRPr lang="en-US" b="1" i="0" kern="1200">
              <a:latin typeface="Montserrat"/>
              <a:ea typeface="ＭＳ Ｐゴシック"/>
              <a:cs typeface="Arial"/>
            </a:endParaRPr>
          </a:p>
        </p:txBody>
      </p:sp>
      <p:sp>
        <p:nvSpPr>
          <p:cNvPr id="2" name="TextBox 1">
            <a:extLst>
              <a:ext uri="{FF2B5EF4-FFF2-40B4-BE49-F238E27FC236}">
                <a16:creationId xmlns:a16="http://schemas.microsoft.com/office/drawing/2014/main" id="{2B5CE033-0771-5A0B-9383-7C32CF355D44}"/>
              </a:ext>
            </a:extLst>
          </p:cNvPr>
          <p:cNvSpPr txBox="1"/>
          <p:nvPr/>
        </p:nvSpPr>
        <p:spPr>
          <a:xfrm>
            <a:off x="4195483" y="5694829"/>
            <a:ext cx="470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Montserrat"/>
              </a:rPr>
              <a:t>Weblink:  </a:t>
            </a:r>
            <a:r>
              <a:rPr lang="en-US" b="1" i="1" u="sng">
                <a:solidFill>
                  <a:srgbClr val="44BBC2"/>
                </a:solidFill>
                <a:latin typeface="Montserrat"/>
                <a:cs typeface="Segoe UI"/>
                <a:hlinkClick r:id="rId5"/>
              </a:rPr>
              <a:t>https://healthyagingnc.com/social-engagement-landing-page/</a:t>
            </a:r>
            <a:r>
              <a:rPr lang="en-US" b="1" i="1">
                <a:latin typeface="Montserrat"/>
              </a:rPr>
              <a:t>​</a:t>
            </a:r>
            <a:r>
              <a:rPr lang="en-US" b="1">
                <a:latin typeface="Montserrat"/>
              </a:rPr>
              <a:t>​</a:t>
            </a:r>
            <a:endParaRPr lang="en-US" b="1"/>
          </a:p>
        </p:txBody>
      </p:sp>
    </p:spTree>
    <p:extLst>
      <p:ext uri="{BB962C8B-B14F-4D97-AF65-F5344CB8AC3E}">
        <p14:creationId xmlns:p14="http://schemas.microsoft.com/office/powerpoint/2010/main" val="59664961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C787622D-3B56-44B7-AF24-A2F7AF1E1823}"/>
              </a:ext>
            </a:extLst>
          </p:cNvPr>
          <p:cNvSpPr>
            <a:spLocks noGrp="1"/>
          </p:cNvSpPr>
          <p:nvPr>
            <p:ph type="title"/>
          </p:nvPr>
        </p:nvSpPr>
        <p:spPr>
          <a:xfrm>
            <a:off x="152400" y="1690777"/>
            <a:ext cx="3459655" cy="1729465"/>
          </a:xfrm>
        </p:spPr>
        <p:txBody>
          <a:bodyPr wrap="square" anchor="t">
            <a:noAutofit/>
          </a:bodyPr>
          <a:lstStyle/>
          <a:p>
            <a:pPr algn="ctr"/>
            <a:br>
              <a:rPr lang="en-US" altLang="en-US" sz="1800" i="1">
                <a:latin typeface="Montserrat"/>
                <a:ea typeface="ＭＳ Ｐゴシック"/>
                <a:cs typeface="Arial"/>
              </a:rPr>
            </a:br>
            <a:br>
              <a:rPr lang="en-US" altLang="en-US" sz="1800" i="1"/>
            </a:br>
            <a:r>
              <a:rPr lang="en-US" altLang="en-US" sz="3200">
                <a:latin typeface="Montserrat"/>
                <a:ea typeface="ＭＳ Ｐゴシック"/>
                <a:cs typeface="Arial"/>
              </a:rPr>
              <a:t>D</a:t>
            </a:r>
            <a:r>
              <a:rPr lang="en-US" sz="3200">
                <a:latin typeface="Montserrat"/>
                <a:ea typeface="ＭＳ Ｐゴシック"/>
                <a:cs typeface="Arial"/>
              </a:rPr>
              <a:t>r. Vivek H. Murthy, U</a:t>
            </a:r>
            <a:r>
              <a:rPr lang="en-US" altLang="en-US" sz="3200">
                <a:latin typeface="Montserrat"/>
                <a:ea typeface="ＭＳ Ｐゴシック"/>
                <a:cs typeface="Arial"/>
              </a:rPr>
              <a:t>.S. Surgeon General</a:t>
            </a:r>
            <a:r>
              <a:rPr lang="en-US" altLang="en-US" sz="1600">
                <a:latin typeface="Montserrat"/>
                <a:ea typeface="ＭＳ Ｐゴシック"/>
                <a:cs typeface="Arial"/>
              </a:rPr>
              <a:t> </a:t>
            </a:r>
            <a:endParaRPr lang="en-US" altLang="en-US" sz="1600"/>
          </a:p>
        </p:txBody>
      </p:sp>
      <p:sp>
        <p:nvSpPr>
          <p:cNvPr id="3" name="Content Placeholder 2">
            <a:extLst>
              <a:ext uri="{FF2B5EF4-FFF2-40B4-BE49-F238E27FC236}">
                <a16:creationId xmlns:a16="http://schemas.microsoft.com/office/drawing/2014/main" id="{D580D315-E4E8-5888-99BE-D6956CD62FF0}"/>
              </a:ext>
            </a:extLst>
          </p:cNvPr>
          <p:cNvSpPr>
            <a:spLocks noGrp="1"/>
          </p:cNvSpPr>
          <p:nvPr>
            <p:ph idx="1"/>
          </p:nvPr>
        </p:nvSpPr>
        <p:spPr>
          <a:xfrm>
            <a:off x="3942394" y="1795655"/>
            <a:ext cx="4648200" cy="3077906"/>
          </a:xfrm>
        </p:spPr>
        <p:txBody>
          <a:bodyPr/>
          <a:lstStyle/>
          <a:p>
            <a:pPr marL="0" indent="0">
              <a:buNone/>
            </a:pPr>
            <a:r>
              <a:rPr lang="en-US" sz="3200">
                <a:solidFill>
                  <a:schemeClr val="tx2"/>
                </a:solidFill>
                <a:latin typeface="Montserrat"/>
                <a:ea typeface="ＭＳ Ｐゴシック"/>
                <a:cs typeface="Arial"/>
              </a:rPr>
              <a:t>“</a:t>
            </a:r>
            <a:r>
              <a:rPr lang="en-US" sz="3200" i="1">
                <a:solidFill>
                  <a:schemeClr val="tx2"/>
                </a:solidFill>
                <a:latin typeface="Montserrat"/>
                <a:ea typeface="ＭＳ Ｐゴシック"/>
                <a:cs typeface="Arial"/>
              </a:rPr>
              <a:t>The health and societal impacts of social isolation and loneliness are a critical public health concern</a:t>
            </a:r>
            <a:r>
              <a:rPr lang="en-US" sz="3200">
                <a:solidFill>
                  <a:schemeClr val="tx2"/>
                </a:solidFill>
                <a:latin typeface="Montserrat"/>
                <a:ea typeface="ＭＳ Ｐゴシック"/>
                <a:cs typeface="Arial"/>
              </a:rPr>
              <a:t>.</a:t>
            </a:r>
            <a:r>
              <a:rPr lang="en-US" sz="3200">
                <a:solidFill>
                  <a:schemeClr val="tx2"/>
                </a:solidFill>
                <a:latin typeface="Montserrat"/>
                <a:ea typeface="ＭＳ Ｐゴシック"/>
                <a:cs typeface="Calibri"/>
              </a:rPr>
              <a:t>”</a:t>
            </a:r>
            <a:br>
              <a:rPr lang="en-US" sz="3200"/>
            </a:br>
            <a:br>
              <a:rPr lang="en-US"/>
            </a:br>
            <a:endParaRPr lang="en-US"/>
          </a:p>
        </p:txBody>
      </p:sp>
    </p:spTree>
    <p:extLst>
      <p:ext uri="{BB962C8B-B14F-4D97-AF65-F5344CB8AC3E}">
        <p14:creationId xmlns:p14="http://schemas.microsoft.com/office/powerpoint/2010/main" val="398039796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D281E-A44F-D0DF-49FB-8F65651C29B9}"/>
              </a:ext>
            </a:extLst>
          </p:cNvPr>
          <p:cNvSpPr>
            <a:spLocks noGrp="1"/>
          </p:cNvSpPr>
          <p:nvPr>
            <p:ph type="title"/>
          </p:nvPr>
        </p:nvSpPr>
        <p:spPr>
          <a:xfrm>
            <a:off x="374869" y="624131"/>
            <a:ext cx="8534400" cy="668502"/>
          </a:xfrm>
        </p:spPr>
        <p:txBody>
          <a:bodyPr/>
          <a:lstStyle/>
          <a:p>
            <a:r>
              <a:rPr lang="en-US">
                <a:latin typeface="Montserrat"/>
                <a:ea typeface="ＭＳ Ｐゴシック"/>
                <a:cs typeface="Arial"/>
              </a:rPr>
              <a:t>Healthy Aging NC </a:t>
            </a:r>
            <a:br>
              <a:rPr lang="en-US"/>
            </a:br>
            <a:r>
              <a:rPr lang="en-US">
                <a:latin typeface="Montserrat"/>
                <a:ea typeface="ＭＳ Ｐゴシック"/>
                <a:cs typeface="Arial"/>
              </a:rPr>
              <a:t>Social Engagement Self-Assessment</a:t>
            </a:r>
          </a:p>
          <a:p>
            <a:endParaRPr lang="en-US"/>
          </a:p>
        </p:txBody>
      </p:sp>
      <p:pic>
        <p:nvPicPr>
          <p:cNvPr id="6" name="Content Placeholder 4" descr="A screenshot of a social media page&#10;&#10;Description automatically generated">
            <a:extLst>
              <a:ext uri="{FF2B5EF4-FFF2-40B4-BE49-F238E27FC236}">
                <a16:creationId xmlns:a16="http://schemas.microsoft.com/office/drawing/2014/main" id="{2FDE35C5-8CF6-A4D4-13D3-301EB9F22345}"/>
              </a:ext>
            </a:extLst>
          </p:cNvPr>
          <p:cNvPicPr>
            <a:picLocks noChangeAspect="1"/>
          </p:cNvPicPr>
          <p:nvPr/>
        </p:nvPicPr>
        <p:blipFill rotWithShape="1">
          <a:blip r:embed="rId3"/>
          <a:srcRect l="9751" t="59878" r="9178" b="23538"/>
          <a:stretch/>
        </p:blipFill>
        <p:spPr bwMode="auto">
          <a:xfrm>
            <a:off x="268941" y="1675781"/>
            <a:ext cx="8213140" cy="420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7042FAC-8BDB-24CB-FD24-031733FE6AB1}"/>
              </a:ext>
            </a:extLst>
          </p:cNvPr>
          <p:cNvSpPr txBox="1"/>
          <p:nvPr/>
        </p:nvSpPr>
        <p:spPr>
          <a:xfrm>
            <a:off x="4087906" y="5433290"/>
            <a:ext cx="470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Montserrat"/>
              </a:rPr>
              <a:t>Weblink:  </a:t>
            </a:r>
            <a:r>
              <a:rPr lang="en-US" b="1" i="1" u="sng">
                <a:solidFill>
                  <a:srgbClr val="44BBC2"/>
                </a:solidFill>
                <a:latin typeface="Montserrat"/>
                <a:cs typeface="Segoe UI"/>
                <a:hlinkClick r:id="rId4"/>
              </a:rPr>
              <a:t>https://healthyagingnc.com/social-engagement-landing-page/</a:t>
            </a:r>
            <a:r>
              <a:rPr lang="en-US" b="1" i="1">
                <a:latin typeface="Montserrat"/>
              </a:rPr>
              <a:t>​</a:t>
            </a:r>
            <a:r>
              <a:rPr lang="en-US" b="1">
                <a:latin typeface="Montserrat"/>
              </a:rPr>
              <a:t>​</a:t>
            </a:r>
            <a:endParaRPr lang="en-US" b="1"/>
          </a:p>
        </p:txBody>
      </p:sp>
    </p:spTree>
    <p:extLst>
      <p:ext uri="{BB962C8B-B14F-4D97-AF65-F5344CB8AC3E}">
        <p14:creationId xmlns:p14="http://schemas.microsoft.com/office/powerpoint/2010/main" val="291970708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AF1A-7B1A-4CDA-9906-88DE30B8478E}"/>
              </a:ext>
            </a:extLst>
          </p:cNvPr>
          <p:cNvSpPr>
            <a:spLocks noGrp="1"/>
          </p:cNvSpPr>
          <p:nvPr>
            <p:ph type="title"/>
          </p:nvPr>
        </p:nvSpPr>
        <p:spPr>
          <a:xfrm>
            <a:off x="158393" y="2622178"/>
            <a:ext cx="3048000" cy="1738223"/>
          </a:xfrm>
        </p:spPr>
        <p:txBody>
          <a:bodyPr vert="horz" wrap="square" lIns="91440" tIns="45720" rIns="91440" bIns="45720" numCol="1" anchor="t" anchorCtr="0" compatLnSpc="1">
            <a:prstTxWarp prst="textNoShape">
              <a:avLst/>
            </a:prstTxWarp>
            <a:normAutofit/>
          </a:bodyPr>
          <a:lstStyle/>
          <a:p>
            <a:pPr algn="ctr"/>
            <a:r>
              <a:rPr lang="en-US" sz="2900" b="1" i="0" kern="1200" baseline="0">
                <a:latin typeface="Montserrat" pitchFamily="2" charset="77"/>
                <a:ea typeface="ＭＳ Ｐゴシック" charset="0"/>
                <a:cs typeface="Arial" panose="020B0604020202020204" pitchFamily="34" charset="0"/>
              </a:rPr>
              <a:t>Strengthening Social Connections</a:t>
            </a:r>
            <a:endParaRPr lang="en-US"/>
          </a:p>
        </p:txBody>
      </p:sp>
      <p:sp>
        <p:nvSpPr>
          <p:cNvPr id="21" name="TextBox 20">
            <a:extLst>
              <a:ext uri="{FF2B5EF4-FFF2-40B4-BE49-F238E27FC236}">
                <a16:creationId xmlns:a16="http://schemas.microsoft.com/office/drawing/2014/main" id="{B4653D7E-8F39-7396-D365-A2B65F3B10E6}"/>
              </a:ext>
            </a:extLst>
          </p:cNvPr>
          <p:cNvSpPr txBox="1"/>
          <p:nvPr/>
        </p:nvSpPr>
        <p:spPr bwMode="auto">
          <a:xfrm>
            <a:off x="3750219" y="305488"/>
            <a:ext cx="5235388" cy="624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Invest time in nurturing your relationships​</a:t>
            </a:r>
            <a:endParaRPr lang="en-US" sz="1700">
              <a:solidFill>
                <a:schemeClr val="tx2"/>
              </a:solidFill>
              <a:latin typeface="Montserrat" panose="00000500000000000000" pitchFamily="2" charset="0"/>
            </a:endParaRP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Seek out opportunities to serve and support others​</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Check out resources and programs at your local social service agencies, community and senior centers and public libraries</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Reduce practices that lead to feelings of disconnection from others </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Use communication technologies to help keep you engaged and connected</a:t>
            </a: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Consider adopting a pet </a:t>
            </a: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Stay physically active </a:t>
            </a: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ts val="2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Seek help during times of struggle  </a:t>
            </a:r>
          </a:p>
          <a:p>
            <a:pPr marL="342900" indent="-342900">
              <a:spcBef>
                <a:spcPts val="20"/>
              </a:spcBef>
              <a:buFont typeface="Arial" panose="020B0604020202020204" pitchFamily="34" charset="0"/>
              <a:buChar char="•"/>
            </a:pPr>
            <a:endParaRPr lang="en-US" sz="1600">
              <a:latin typeface="Montserrat"/>
              <a:ea typeface="ＭＳ Ｐゴシック" charset="0"/>
              <a:cs typeface="Segoe UI"/>
            </a:endParaRPr>
          </a:p>
          <a:p>
            <a:pPr marL="342900" indent="-3429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a:spcBef>
                <a:spcPct val="20000"/>
              </a:spcBef>
              <a:buFont typeface="Arial" panose="020B0604020202020204" pitchFamily="34" charset="0"/>
            </a:pPr>
            <a:endParaRPr lang="en-US" sz="1600">
              <a:latin typeface="Montserrat" pitchFamily="2" charset="77"/>
              <a:ea typeface="ＭＳ Ｐゴシック" charset="0"/>
              <a:cs typeface="Arial" panose="020B0604020202020204" pitchFamily="34" charset="0"/>
            </a:endParaRPr>
          </a:p>
        </p:txBody>
      </p:sp>
    </p:spTree>
    <p:extLst>
      <p:ext uri="{BB962C8B-B14F-4D97-AF65-F5344CB8AC3E}">
        <p14:creationId xmlns:p14="http://schemas.microsoft.com/office/powerpoint/2010/main" val="67843330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a:extLst>
              <a:ext uri="{FF2B5EF4-FFF2-40B4-BE49-F238E27FC236}">
                <a16:creationId xmlns:a16="http://schemas.microsoft.com/office/drawing/2014/main" id="{F0B822CE-8C1E-64B7-F5D0-B3E5C85C7019}"/>
              </a:ext>
            </a:extLst>
          </p:cNvPr>
          <p:cNvSpPr>
            <a:spLocks noGrp="1"/>
          </p:cNvSpPr>
          <p:nvPr>
            <p:ph idx="1"/>
          </p:nvPr>
        </p:nvSpPr>
        <p:spPr>
          <a:xfrm>
            <a:off x="304800" y="1680256"/>
            <a:ext cx="4191001" cy="4373563"/>
          </a:xfrm>
        </p:spPr>
        <p:txBody>
          <a:bodyPr/>
          <a:lstStyle/>
          <a:p>
            <a:r>
              <a:rPr lang="en-US">
                <a:solidFill>
                  <a:schemeClr val="tx2"/>
                </a:solidFill>
                <a:latin typeface="Montserrat" panose="00000500000000000000" pitchFamily="2" charset="0"/>
                <a:ea typeface="ＭＳ Ｐゴシック"/>
                <a:cs typeface="Arial"/>
              </a:rPr>
              <a:t>Website:</a:t>
            </a:r>
          </a:p>
          <a:p>
            <a:pPr marL="0" indent="0">
              <a:buNone/>
            </a:pPr>
            <a:r>
              <a:rPr lang="en-US" sz="2000" b="1">
                <a:latin typeface="Montserrat" panose="00000500000000000000" pitchFamily="2" charset="0"/>
                <a:ea typeface="ＭＳ Ｐゴシック"/>
                <a:cs typeface="Segoe UI"/>
                <a:hlinkClick r:id="rId3"/>
              </a:rPr>
              <a:t>https://www.nc4a.org/</a:t>
            </a:r>
            <a:endParaRPr lang="en-US" sz="2000" b="1">
              <a:latin typeface="Montserrat" panose="00000500000000000000" pitchFamily="2" charset="0"/>
              <a:ea typeface="ＭＳ Ｐゴシック"/>
              <a:cs typeface="Arial"/>
            </a:endParaRPr>
          </a:p>
          <a:p>
            <a:pPr lvl="1"/>
            <a:endParaRPr lang="en-US" sz="2000">
              <a:latin typeface="Montserrat" panose="00000500000000000000" pitchFamily="2" charset="0"/>
              <a:ea typeface="ＭＳ Ｐゴシック"/>
              <a:cs typeface="Segoe UI"/>
            </a:endParaRPr>
          </a:p>
          <a:p>
            <a:r>
              <a:rPr lang="en-US">
                <a:solidFill>
                  <a:schemeClr val="tx2"/>
                </a:solidFill>
                <a:latin typeface="Montserrat" panose="00000500000000000000" pitchFamily="2" charset="0"/>
                <a:ea typeface="ＭＳ Ｐゴシック"/>
                <a:cs typeface="Arial"/>
              </a:rPr>
              <a:t>Contact Information:</a:t>
            </a:r>
            <a:endParaRPr lang="en-US" sz="1800">
              <a:solidFill>
                <a:schemeClr val="tx2"/>
              </a:solidFill>
              <a:latin typeface="Montserrat" panose="00000500000000000000" pitchFamily="2" charset="0"/>
            </a:endParaRPr>
          </a:p>
          <a:p>
            <a:pPr marL="0" indent="0">
              <a:buNone/>
            </a:pPr>
            <a:r>
              <a:rPr lang="en-US" sz="2000" b="1">
                <a:latin typeface="Montserrat" panose="00000500000000000000" pitchFamily="2" charset="0"/>
                <a:ea typeface="ＭＳ Ｐゴシック"/>
                <a:cs typeface="Arial"/>
                <a:hlinkClick r:id="rId4"/>
              </a:rPr>
              <a:t>Nc4a.org@gmail.com</a:t>
            </a:r>
            <a:endParaRPr lang="en-US" sz="2000">
              <a:latin typeface="Montserrat" panose="00000500000000000000" pitchFamily="2" charset="0"/>
            </a:endParaRPr>
          </a:p>
          <a:p>
            <a:pPr marL="457200" lvl="1" indent="0">
              <a:buNone/>
            </a:pPr>
            <a:endParaRPr lang="en-US">
              <a:latin typeface="Montserrat"/>
              <a:ea typeface="ＭＳ Ｐゴシック"/>
              <a:cs typeface="Arial"/>
            </a:endParaRPr>
          </a:p>
          <a:p>
            <a:pPr marL="457200" lvl="1" indent="0">
              <a:buNone/>
            </a:pPr>
            <a:endParaRPr lang="en-US" b="1"/>
          </a:p>
        </p:txBody>
      </p:sp>
      <p:sp>
        <p:nvSpPr>
          <p:cNvPr id="2" name="Title 1">
            <a:extLst>
              <a:ext uri="{FF2B5EF4-FFF2-40B4-BE49-F238E27FC236}">
                <a16:creationId xmlns:a16="http://schemas.microsoft.com/office/drawing/2014/main" id="{795DA2A1-DA23-ADEE-C429-03B885C52F89}"/>
              </a:ext>
            </a:extLst>
          </p:cNvPr>
          <p:cNvSpPr>
            <a:spLocks noGrp="1"/>
          </p:cNvSpPr>
          <p:nvPr>
            <p:ph type="title"/>
          </p:nvPr>
        </p:nvSpPr>
        <p:spPr>
          <a:xfrm>
            <a:off x="304801" y="100347"/>
            <a:ext cx="8534400" cy="1123950"/>
          </a:xfrm>
        </p:spPr>
        <p:txBody>
          <a:bodyPr wrap="square" anchor="ctr">
            <a:normAutofit fontScale="90000"/>
          </a:bodyPr>
          <a:lstStyle/>
          <a:p>
            <a:pPr>
              <a:lnSpc>
                <a:spcPct val="90000"/>
              </a:lnSpc>
            </a:pPr>
            <a:r>
              <a:rPr lang="en-US">
                <a:latin typeface="Montserrat"/>
                <a:ea typeface="ＭＳ Ｐゴシック"/>
                <a:cs typeface="Arial"/>
              </a:rPr>
              <a:t>NORTH CAROLINA ASSOCIATION</a:t>
            </a:r>
            <a:br>
              <a:rPr lang="en-US"/>
            </a:br>
            <a:r>
              <a:rPr lang="en-US">
                <a:latin typeface="Montserrat"/>
                <a:ea typeface="ＭＳ Ｐゴシック"/>
                <a:cs typeface="Arial"/>
              </a:rPr>
              <a:t>OF AREA AGENCIES ON AGING (NC4A)</a:t>
            </a:r>
            <a:endParaRPr lang="en-US"/>
          </a:p>
        </p:txBody>
      </p:sp>
      <p:sp>
        <p:nvSpPr>
          <p:cNvPr id="13" name="Content Placeholder 1">
            <a:extLst>
              <a:ext uri="{FF2B5EF4-FFF2-40B4-BE49-F238E27FC236}">
                <a16:creationId xmlns:a16="http://schemas.microsoft.com/office/drawing/2014/main" id="{718EDF77-B678-DA15-A0CE-11995A46C813}"/>
              </a:ext>
            </a:extLst>
          </p:cNvPr>
          <p:cNvSpPr>
            <a:spLocks noGrp="1"/>
          </p:cNvSpPr>
          <p:nvPr>
            <p:ph idx="10"/>
          </p:nvPr>
        </p:nvSpPr>
        <p:spPr>
          <a:xfrm>
            <a:off x="4648200" y="1680256"/>
            <a:ext cx="4191001" cy="4373563"/>
          </a:xfrm>
        </p:spPr>
        <p:txBody>
          <a:bodyPr wrap="square" anchor="t">
            <a:normAutofit/>
          </a:bodyPr>
          <a:lstStyle/>
          <a:p>
            <a:r>
              <a:rPr lang="en-US" sz="1800">
                <a:solidFill>
                  <a:schemeClr val="tx2"/>
                </a:solidFill>
                <a:latin typeface="Montserrat"/>
                <a:ea typeface="ＭＳ Ｐゴシック"/>
                <a:cs typeface="Arial"/>
              </a:rPr>
              <a:t>NC4A’s mission is to build capacity and coordinate the activities of the 16 Area Agencies on Aging (AAAs) in North Carolina. </a:t>
            </a:r>
            <a:endParaRPr lang="en-US">
              <a:solidFill>
                <a:schemeClr val="tx2"/>
              </a:solidFill>
            </a:endParaRPr>
          </a:p>
          <a:p>
            <a:endParaRPr lang="en-US" sz="1800">
              <a:solidFill>
                <a:schemeClr val="tx2"/>
              </a:solidFill>
            </a:endParaRPr>
          </a:p>
          <a:p>
            <a:r>
              <a:rPr lang="en-US" sz="1800">
                <a:solidFill>
                  <a:schemeClr val="tx2"/>
                </a:solidFill>
                <a:latin typeface="Montserrat"/>
                <a:ea typeface="ＭＳ Ｐゴシック"/>
                <a:cs typeface="Arial"/>
              </a:rPr>
              <a:t>AAAs are charged with helping older adults and people with disabilities, along with their caregivers, live in their communities in the least restrictive environment with maximum dignity and independence for as long as possible.</a:t>
            </a:r>
            <a:endParaRPr lang="en-US">
              <a:solidFill>
                <a:schemeClr val="tx2"/>
              </a:solidFill>
            </a:endParaRPr>
          </a:p>
          <a:p>
            <a:endParaRPr lang="en-US">
              <a:solidFill>
                <a:srgbClr val="6D6E71"/>
              </a:solidFill>
              <a:latin typeface="Montserrat"/>
              <a:ea typeface="ＭＳ Ｐゴシック"/>
              <a:cs typeface="Arial"/>
            </a:endParaRPr>
          </a:p>
          <a:p>
            <a:endParaRPr lang="en-US">
              <a:solidFill>
                <a:srgbClr val="6D6E71"/>
              </a:solidFill>
              <a:latin typeface="Montserrat"/>
              <a:ea typeface="ＭＳ Ｐゴシック"/>
              <a:cs typeface="Arial"/>
            </a:endParaRPr>
          </a:p>
        </p:txBody>
      </p:sp>
      <p:pic>
        <p:nvPicPr>
          <p:cNvPr id="3" name="Picture 2" descr="HOME | NC4A">
            <a:extLst>
              <a:ext uri="{FF2B5EF4-FFF2-40B4-BE49-F238E27FC236}">
                <a16:creationId xmlns:a16="http://schemas.microsoft.com/office/drawing/2014/main" id="{868F4D79-07CE-694B-D8E5-52A972A74698}"/>
              </a:ext>
            </a:extLst>
          </p:cNvPr>
          <p:cNvPicPr>
            <a:picLocks noChangeAspect="1"/>
          </p:cNvPicPr>
          <p:nvPr/>
        </p:nvPicPr>
        <p:blipFill>
          <a:blip r:embed="rId5"/>
          <a:stretch>
            <a:fillRect/>
          </a:stretch>
        </p:blipFill>
        <p:spPr>
          <a:xfrm>
            <a:off x="520918" y="3762639"/>
            <a:ext cx="3468375" cy="2433039"/>
          </a:xfrm>
          <a:prstGeom prst="rect">
            <a:avLst/>
          </a:prstGeom>
        </p:spPr>
      </p:pic>
    </p:spTree>
    <p:extLst>
      <p:ext uri="{BB962C8B-B14F-4D97-AF65-F5344CB8AC3E}">
        <p14:creationId xmlns:p14="http://schemas.microsoft.com/office/powerpoint/2010/main" val="420079821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of a group of people&#10;&#10;Description automatically generated">
            <a:extLst>
              <a:ext uri="{FF2B5EF4-FFF2-40B4-BE49-F238E27FC236}">
                <a16:creationId xmlns:a16="http://schemas.microsoft.com/office/drawing/2014/main" id="{7576FD99-55E7-45D8-3D48-AC9E8DB0BD77}"/>
              </a:ext>
            </a:extLst>
          </p:cNvPr>
          <p:cNvPicPr>
            <a:picLocks noGrp="1" noChangeAspect="1"/>
          </p:cNvPicPr>
          <p:nvPr>
            <p:ph type="pic" sz="quarter" idx="10"/>
          </p:nvPr>
        </p:nvPicPr>
        <p:blipFill>
          <a:blip r:embed="rId3"/>
          <a:stretch/>
        </p:blipFill>
        <p:spPr>
          <a:xfrm>
            <a:off x="4317522" y="197128"/>
            <a:ext cx="4743060" cy="6151036"/>
          </a:xfrm>
          <a:noFill/>
        </p:spPr>
      </p:pic>
      <p:sp>
        <p:nvSpPr>
          <p:cNvPr id="7" name="Content Placeholder 2">
            <a:extLst>
              <a:ext uri="{FF2B5EF4-FFF2-40B4-BE49-F238E27FC236}">
                <a16:creationId xmlns:a16="http://schemas.microsoft.com/office/drawing/2014/main" id="{4F43A937-4B0F-E15F-2B80-1F1927EA1463}"/>
              </a:ext>
            </a:extLst>
          </p:cNvPr>
          <p:cNvSpPr>
            <a:spLocks noGrp="1"/>
          </p:cNvSpPr>
          <p:nvPr>
            <p:ph idx="1"/>
          </p:nvPr>
        </p:nvSpPr>
        <p:spPr>
          <a:xfrm>
            <a:off x="180949" y="1224232"/>
            <a:ext cx="3994236" cy="5123932"/>
          </a:xfrm>
        </p:spPr>
        <p:txBody>
          <a:bodyPr/>
          <a:lstStyle/>
          <a:p>
            <a:pPr marL="0" indent="0" algn="ctr">
              <a:buNone/>
            </a:pPr>
            <a:r>
              <a:rPr lang="en-US" sz="1800">
                <a:solidFill>
                  <a:schemeClr val="tx2"/>
                </a:solidFill>
                <a:latin typeface="Montserrat"/>
                <a:ea typeface="ＭＳ Ｐゴシック"/>
                <a:cs typeface="Arial"/>
              </a:rPr>
              <a:t>The Healthy Minds Program gives seniors free short meditations to develop four skills of well-being:</a:t>
            </a:r>
            <a:endParaRPr lang="en-US" sz="1800">
              <a:solidFill>
                <a:schemeClr val="tx2"/>
              </a:solidFill>
            </a:endParaRPr>
          </a:p>
          <a:p>
            <a:pPr marL="0" indent="0">
              <a:buNone/>
            </a:pPr>
            <a:endParaRPr lang="en-US" sz="1800">
              <a:solidFill>
                <a:schemeClr val="tx2"/>
              </a:solidFill>
              <a:latin typeface="Montserrat"/>
              <a:ea typeface="ＭＳ Ｐゴシック"/>
              <a:cs typeface="Arial"/>
            </a:endParaRPr>
          </a:p>
          <a:p>
            <a:pPr lvl="1" indent="-342900">
              <a:buFont typeface="Courier New" panose="020B0604020202020204" pitchFamily="34" charset="0"/>
              <a:buChar char="o"/>
            </a:pPr>
            <a:r>
              <a:rPr lang="en-US">
                <a:solidFill>
                  <a:schemeClr val="tx2"/>
                </a:solidFill>
                <a:latin typeface="Montserrat"/>
                <a:ea typeface="ＭＳ Ｐゴシック"/>
                <a:cs typeface="Arial"/>
              </a:rPr>
              <a:t>Awareness</a:t>
            </a:r>
          </a:p>
          <a:p>
            <a:pPr lvl="1" indent="-342900">
              <a:buFont typeface="Courier New" panose="020B0604020202020204" pitchFamily="34" charset="0"/>
              <a:buChar char="o"/>
            </a:pPr>
            <a:endParaRPr lang="en-US">
              <a:solidFill>
                <a:schemeClr val="tx2"/>
              </a:solidFill>
              <a:latin typeface="Montserrat"/>
              <a:ea typeface="ＭＳ Ｐゴシック"/>
              <a:cs typeface="Arial"/>
            </a:endParaRPr>
          </a:p>
          <a:p>
            <a:pPr lvl="1" indent="-342900">
              <a:buFont typeface="Courier New" panose="020B0604020202020204" pitchFamily="34" charset="0"/>
              <a:buChar char="o"/>
            </a:pPr>
            <a:r>
              <a:rPr lang="en-US">
                <a:solidFill>
                  <a:schemeClr val="tx2"/>
                </a:solidFill>
                <a:latin typeface="Montserrat"/>
                <a:ea typeface="ＭＳ Ｐゴシック"/>
                <a:cs typeface="Arial"/>
              </a:rPr>
              <a:t>Insight</a:t>
            </a:r>
          </a:p>
          <a:p>
            <a:pPr lvl="1" indent="-342900">
              <a:buFont typeface="Courier New" panose="020B0604020202020204" pitchFamily="34" charset="0"/>
              <a:buChar char="o"/>
            </a:pPr>
            <a:endParaRPr lang="en-US">
              <a:solidFill>
                <a:schemeClr val="tx2"/>
              </a:solidFill>
              <a:latin typeface="Montserrat"/>
              <a:ea typeface="ＭＳ Ｐゴシック"/>
              <a:cs typeface="Arial"/>
            </a:endParaRPr>
          </a:p>
          <a:p>
            <a:pPr lvl="1">
              <a:buFont typeface="Courier New" panose="020B0604020202020204" pitchFamily="34" charset="0"/>
              <a:buChar char="o"/>
            </a:pPr>
            <a:r>
              <a:rPr lang="en-US">
                <a:solidFill>
                  <a:schemeClr val="tx2"/>
                </a:solidFill>
                <a:latin typeface="Montserrat"/>
                <a:ea typeface="ＭＳ Ｐゴシック"/>
                <a:cs typeface="Arial"/>
              </a:rPr>
              <a:t>Connections</a:t>
            </a:r>
          </a:p>
          <a:p>
            <a:pPr lvl="1">
              <a:buFont typeface="Courier New" panose="020B0604020202020204" pitchFamily="34" charset="0"/>
              <a:buChar char="o"/>
            </a:pPr>
            <a:endParaRPr lang="en-US">
              <a:solidFill>
                <a:schemeClr val="tx2"/>
              </a:solidFill>
              <a:latin typeface="Montserrat"/>
              <a:ea typeface="ＭＳ Ｐゴシック"/>
              <a:cs typeface="Arial"/>
            </a:endParaRPr>
          </a:p>
          <a:p>
            <a:pPr lvl="1">
              <a:buFont typeface="Courier New" panose="020B0604020202020204" pitchFamily="34" charset="0"/>
              <a:buChar char="o"/>
            </a:pPr>
            <a:r>
              <a:rPr lang="en-US">
                <a:solidFill>
                  <a:schemeClr val="tx2"/>
                </a:solidFill>
                <a:latin typeface="Montserrat"/>
                <a:ea typeface="ＭＳ Ｐゴシック"/>
                <a:cs typeface="Arial"/>
              </a:rPr>
              <a:t>Purpose</a:t>
            </a:r>
          </a:p>
          <a:p>
            <a:endParaRPr lang="en-US" sz="1800">
              <a:latin typeface="Montserrat"/>
              <a:ea typeface="ＭＳ Ｐゴシック"/>
              <a:cs typeface="Arial"/>
            </a:endParaRPr>
          </a:p>
          <a:p>
            <a:pPr marL="0" indent="0">
              <a:buNone/>
            </a:pPr>
            <a:r>
              <a:rPr lang="en-US" sz="1800">
                <a:solidFill>
                  <a:schemeClr val="tx2"/>
                </a:solidFill>
                <a:latin typeface="Montserrat"/>
                <a:ea typeface="ＭＳ Ｐゴシック"/>
                <a:cs typeface="Arial"/>
              </a:rPr>
              <a:t>Website:</a:t>
            </a:r>
            <a:r>
              <a:rPr lang="en-US" sz="1800">
                <a:solidFill>
                  <a:schemeClr val="tx2"/>
                </a:solidFill>
              </a:rPr>
              <a:t> </a:t>
            </a:r>
            <a:r>
              <a:rPr lang="en-US" sz="1800">
                <a:latin typeface="Montserrat"/>
                <a:ea typeface="ＭＳ Ｐゴシック"/>
                <a:cs typeface="Arial"/>
                <a:hlinkClick r:id="rId4"/>
              </a:rPr>
              <a:t>https://hminnovations.org/</a:t>
            </a:r>
            <a:endParaRPr lang="en-US" sz="1800"/>
          </a:p>
          <a:p>
            <a:pPr lvl="1" indent="-342900">
              <a:buFont typeface="Courier New" panose="020B0604020202020204" pitchFamily="34" charset="0"/>
              <a:buChar char="o"/>
            </a:pPr>
            <a:endParaRPr lang="en-US"/>
          </a:p>
        </p:txBody>
      </p:sp>
      <p:sp>
        <p:nvSpPr>
          <p:cNvPr id="2" name="Title 1">
            <a:extLst>
              <a:ext uri="{FF2B5EF4-FFF2-40B4-BE49-F238E27FC236}">
                <a16:creationId xmlns:a16="http://schemas.microsoft.com/office/drawing/2014/main" id="{DC7E7718-1071-4A81-21B4-7A9BAA2F5C7F}"/>
              </a:ext>
            </a:extLst>
          </p:cNvPr>
          <p:cNvSpPr>
            <a:spLocks noGrp="1"/>
          </p:cNvSpPr>
          <p:nvPr>
            <p:ph type="title"/>
          </p:nvPr>
        </p:nvSpPr>
        <p:spPr>
          <a:xfrm>
            <a:off x="0" y="197128"/>
            <a:ext cx="4479471" cy="1123950"/>
          </a:xfrm>
        </p:spPr>
        <p:txBody>
          <a:bodyPr wrap="square" anchor="ctr">
            <a:normAutofit/>
          </a:bodyPr>
          <a:lstStyle/>
          <a:p>
            <a:pPr algn="ctr"/>
            <a:r>
              <a:rPr lang="en-US" sz="3600">
                <a:latin typeface="Montserrat"/>
                <a:ea typeface="ＭＳ Ｐゴシック"/>
                <a:cs typeface="Arial"/>
              </a:rPr>
              <a:t>Healthy Minds</a:t>
            </a:r>
          </a:p>
        </p:txBody>
      </p:sp>
    </p:spTree>
    <p:extLst>
      <p:ext uri="{BB962C8B-B14F-4D97-AF65-F5344CB8AC3E}">
        <p14:creationId xmlns:p14="http://schemas.microsoft.com/office/powerpoint/2010/main" val="62185293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6E37-D462-8C76-9132-58B0C31E015F}"/>
              </a:ext>
            </a:extLst>
          </p:cNvPr>
          <p:cNvSpPr>
            <a:spLocks noGrp="1"/>
          </p:cNvSpPr>
          <p:nvPr>
            <p:ph type="title"/>
          </p:nvPr>
        </p:nvSpPr>
        <p:spPr>
          <a:xfrm>
            <a:off x="304800" y="256269"/>
            <a:ext cx="8534400" cy="1123950"/>
          </a:xfrm>
        </p:spPr>
        <p:txBody>
          <a:bodyPr wrap="square" anchor="ctr">
            <a:normAutofit/>
          </a:bodyPr>
          <a:lstStyle/>
          <a:p>
            <a:r>
              <a:rPr lang="en-US"/>
              <a:t>Social Bridging Project</a:t>
            </a:r>
          </a:p>
        </p:txBody>
      </p:sp>
      <p:sp>
        <p:nvSpPr>
          <p:cNvPr id="4" name="Content Placeholder 3">
            <a:extLst>
              <a:ext uri="{FF2B5EF4-FFF2-40B4-BE49-F238E27FC236}">
                <a16:creationId xmlns:a16="http://schemas.microsoft.com/office/drawing/2014/main" id="{1C917149-1C88-949F-FB0F-7C91BA3FCB17}"/>
              </a:ext>
            </a:extLst>
          </p:cNvPr>
          <p:cNvSpPr>
            <a:spLocks noGrp="1"/>
          </p:cNvSpPr>
          <p:nvPr>
            <p:ph idx="10"/>
          </p:nvPr>
        </p:nvSpPr>
        <p:spPr>
          <a:xfrm>
            <a:off x="399690" y="1658690"/>
            <a:ext cx="8320897" cy="2985028"/>
          </a:xfrm>
        </p:spPr>
        <p:txBody>
          <a:bodyPr vert="horz" wrap="square" lIns="91440" tIns="45720" rIns="91440" bIns="45720" numCol="1" anchor="t" anchorCtr="0" compatLnSpc="1">
            <a:prstTxWarp prst="textNoShape">
              <a:avLst/>
            </a:prstTxWarp>
            <a:noAutofit/>
          </a:bodyPr>
          <a:lstStyle/>
          <a:p>
            <a:pPr marL="0" indent="0">
              <a:lnSpc>
                <a:spcPct val="90000"/>
              </a:lnSpc>
              <a:spcBef>
                <a:spcPts val="20"/>
              </a:spcBef>
              <a:buNone/>
            </a:pPr>
            <a:r>
              <a:rPr lang="en-US" sz="1800">
                <a:solidFill>
                  <a:schemeClr val="tx2"/>
                </a:solidFill>
                <a:latin typeface="Montserrat"/>
                <a:ea typeface="ＭＳ Ｐゴシック"/>
                <a:cs typeface="Arial"/>
              </a:rPr>
              <a:t>The </a:t>
            </a:r>
            <a:r>
              <a:rPr lang="en-US" sz="1800">
                <a:solidFill>
                  <a:schemeClr val="tx2"/>
                </a:solidFill>
                <a:latin typeface="Montserrat"/>
                <a:ea typeface="ＭＳ Ｐゴシック"/>
                <a:cs typeface="Arial"/>
                <a:hlinkClick r:id="rId3"/>
              </a:rPr>
              <a:t>Social Bridging Project </a:t>
            </a:r>
            <a:r>
              <a:rPr lang="en-US" sz="1800">
                <a:solidFill>
                  <a:schemeClr val="tx2"/>
                </a:solidFill>
                <a:latin typeface="Montserrat"/>
                <a:ea typeface="ＭＳ Ｐゴシック"/>
                <a:cs typeface="Arial"/>
              </a:rPr>
              <a:t>is a free service that pairs older adults who feel isolated with trained callers who can provide the following:</a:t>
            </a:r>
          </a:p>
          <a:p>
            <a:pPr marL="0" indent="0">
              <a:lnSpc>
                <a:spcPct val="90000"/>
              </a:lnSpc>
              <a:spcBef>
                <a:spcPts val="20"/>
              </a:spcBef>
              <a:buNone/>
            </a:pPr>
            <a:endParaRPr lang="en-US" sz="1800">
              <a:solidFill>
                <a:schemeClr val="tx2"/>
              </a:solidFill>
            </a:endParaRPr>
          </a:p>
          <a:p>
            <a:pPr lvl="1" indent="-342900">
              <a:lnSpc>
                <a:spcPct val="90000"/>
              </a:lnSpc>
              <a:buFont typeface="Courier New" panose="020B0604020202020204" pitchFamily="34" charset="0"/>
              <a:buChar char="o"/>
            </a:pPr>
            <a:r>
              <a:rPr lang="en-US">
                <a:solidFill>
                  <a:schemeClr val="tx2"/>
                </a:solidFill>
                <a:latin typeface="Montserrat"/>
                <a:ea typeface="ＭＳ Ｐゴシック"/>
                <a:cs typeface="Arial"/>
              </a:rPr>
              <a:t>A conversation and friendly check-in.</a:t>
            </a:r>
          </a:p>
          <a:p>
            <a:pPr lvl="1" indent="-342900">
              <a:lnSpc>
                <a:spcPct val="90000"/>
              </a:lnSpc>
              <a:buFont typeface="Courier New" panose="020B0604020202020204" pitchFamily="34" charset="0"/>
              <a:buChar char="o"/>
            </a:pPr>
            <a:endParaRPr lang="en-US">
              <a:solidFill>
                <a:schemeClr val="tx2"/>
              </a:solidFill>
            </a:endParaRPr>
          </a:p>
          <a:p>
            <a:pPr lvl="1" indent="-342900">
              <a:lnSpc>
                <a:spcPct val="90000"/>
              </a:lnSpc>
              <a:buFont typeface="Courier New" panose="020B0604020202020204" pitchFamily="34" charset="0"/>
              <a:buChar char="o"/>
            </a:pPr>
            <a:r>
              <a:rPr lang="en-US">
                <a:solidFill>
                  <a:schemeClr val="tx2"/>
                </a:solidFill>
                <a:latin typeface="Montserrat"/>
                <a:ea typeface="ＭＳ Ｐゴシック"/>
                <a:cs typeface="Arial"/>
              </a:rPr>
              <a:t>Help using your technology devices to connect with loved ones, remotely access fitness classes or faith communities, access medical care via telehealth and more.</a:t>
            </a:r>
          </a:p>
          <a:p>
            <a:pPr lvl="1" indent="-342900">
              <a:lnSpc>
                <a:spcPct val="90000"/>
              </a:lnSpc>
              <a:buFont typeface="Courier New" panose="020B0604020202020204" pitchFamily="34" charset="0"/>
              <a:buChar char="o"/>
            </a:pPr>
            <a:endParaRPr lang="en-US">
              <a:solidFill>
                <a:schemeClr val="tx2"/>
              </a:solidFill>
            </a:endParaRPr>
          </a:p>
          <a:p>
            <a:pPr marL="742950">
              <a:lnSpc>
                <a:spcPct val="90000"/>
              </a:lnSpc>
              <a:spcBef>
                <a:spcPts val="20"/>
              </a:spcBef>
              <a:buFont typeface="Courier New" panose="020B0604020202020204" pitchFamily="34" charset="0"/>
              <a:buChar char="o"/>
            </a:pPr>
            <a:r>
              <a:rPr lang="en-US" sz="1800">
                <a:solidFill>
                  <a:schemeClr val="tx2"/>
                </a:solidFill>
                <a:latin typeface="Montserrat"/>
                <a:ea typeface="ＭＳ Ｐゴシック"/>
                <a:cs typeface="Arial"/>
              </a:rPr>
              <a:t>Referrals to resources such as transportation services, meal deliveries, no-cost wellness programs and more.</a:t>
            </a:r>
          </a:p>
          <a:p>
            <a:pPr lvl="1" indent="-342900">
              <a:lnSpc>
                <a:spcPct val="90000"/>
              </a:lnSpc>
              <a:spcBef>
                <a:spcPts val="20"/>
              </a:spcBef>
              <a:buFont typeface="Courier New" panose="020B0604020202020204" pitchFamily="34" charset="0"/>
              <a:buChar char="o"/>
            </a:pPr>
            <a:endParaRPr lang="en-US">
              <a:solidFill>
                <a:schemeClr val="tx2"/>
              </a:solidFill>
            </a:endParaRPr>
          </a:p>
          <a:p>
            <a:pPr marL="400050" lvl="1" indent="0">
              <a:lnSpc>
                <a:spcPct val="90000"/>
              </a:lnSpc>
              <a:buNone/>
            </a:pPr>
            <a:endParaRPr lang="en-US" sz="2000"/>
          </a:p>
        </p:txBody>
      </p:sp>
      <p:pic>
        <p:nvPicPr>
          <p:cNvPr id="5" name="Picture 4" descr="Healthy Aging NC">
            <a:extLst>
              <a:ext uri="{FF2B5EF4-FFF2-40B4-BE49-F238E27FC236}">
                <a16:creationId xmlns:a16="http://schemas.microsoft.com/office/drawing/2014/main" id="{3C0B549C-13EF-9E08-605F-36081B86367F}"/>
              </a:ext>
            </a:extLst>
          </p:cNvPr>
          <p:cNvPicPr>
            <a:picLocks noChangeAspect="1"/>
          </p:cNvPicPr>
          <p:nvPr/>
        </p:nvPicPr>
        <p:blipFill rotWithShape="1">
          <a:blip r:embed="rId4"/>
          <a:srcRect t="18519" r="613" b="21384"/>
          <a:stretch/>
        </p:blipFill>
        <p:spPr>
          <a:xfrm>
            <a:off x="5256325" y="4696312"/>
            <a:ext cx="2549036" cy="1541358"/>
          </a:xfrm>
          <a:prstGeom prst="rect">
            <a:avLst/>
          </a:prstGeom>
        </p:spPr>
      </p:pic>
      <p:sp>
        <p:nvSpPr>
          <p:cNvPr id="8" name="Text Placeholder 2">
            <a:extLst>
              <a:ext uri="{FF2B5EF4-FFF2-40B4-BE49-F238E27FC236}">
                <a16:creationId xmlns:a16="http://schemas.microsoft.com/office/drawing/2014/main" id="{94B9CBFD-FC20-E693-BF22-9FC38AABAB2B}"/>
              </a:ext>
            </a:extLst>
          </p:cNvPr>
          <p:cNvSpPr>
            <a:spLocks noGrp="1"/>
          </p:cNvSpPr>
          <p:nvPr>
            <p:ph idx="1"/>
          </p:nvPr>
        </p:nvSpPr>
        <p:spPr>
          <a:xfrm>
            <a:off x="824753" y="5018445"/>
            <a:ext cx="3747247" cy="448546"/>
          </a:xfrm>
        </p:spPr>
        <p:txBody>
          <a:bodyPr wrap="square" anchor="t">
            <a:normAutofit fontScale="25000" lnSpcReduction="20000"/>
          </a:bodyPr>
          <a:lstStyle/>
          <a:p>
            <a:pPr marL="0" indent="0" algn="ctr">
              <a:spcBef>
                <a:spcPts val="1400"/>
              </a:spcBef>
              <a:spcAft>
                <a:spcPts val="0"/>
              </a:spcAft>
              <a:buNone/>
            </a:pPr>
            <a:r>
              <a:rPr lang="en-US" sz="8000">
                <a:solidFill>
                  <a:schemeClr val="tx2"/>
                </a:solidFill>
                <a:latin typeface="Montserrat"/>
                <a:ea typeface="ＭＳ Ｐゴシック"/>
                <a:cs typeface="Arial"/>
              </a:rPr>
              <a:t>Send an email at </a:t>
            </a:r>
            <a:r>
              <a:rPr lang="en-US" sz="8000" b="1" u="sng">
                <a:solidFill>
                  <a:schemeClr val="tx2"/>
                </a:solidFill>
                <a:latin typeface="Montserrat"/>
                <a:ea typeface="ＭＳ Ｐゴシック"/>
                <a:cs typeface="Arial"/>
              </a:rPr>
              <a:t>socialbridge@unca.edu</a:t>
            </a:r>
            <a:r>
              <a:rPr lang="en-US" sz="8000">
                <a:solidFill>
                  <a:schemeClr val="tx2"/>
                </a:solidFill>
                <a:latin typeface="Montserrat"/>
                <a:ea typeface="ＭＳ Ｐゴシック"/>
                <a:cs typeface="Arial"/>
              </a:rPr>
              <a:t> or call at </a:t>
            </a:r>
            <a:r>
              <a:rPr lang="en-US" sz="8000" b="1">
                <a:solidFill>
                  <a:schemeClr val="tx2"/>
                </a:solidFill>
                <a:latin typeface="Montserrat"/>
                <a:ea typeface="ＭＳ Ｐゴシック"/>
                <a:cs typeface="Arial"/>
              </a:rPr>
              <a:t>(828) 250-2399</a:t>
            </a:r>
            <a:endParaRPr lang="en-US" sz="8000">
              <a:solidFill>
                <a:schemeClr val="tx2"/>
              </a:solidFill>
            </a:endParaRPr>
          </a:p>
          <a:p>
            <a:endParaRPr lang="en-US"/>
          </a:p>
        </p:txBody>
      </p:sp>
    </p:spTree>
    <p:extLst>
      <p:ext uri="{BB962C8B-B14F-4D97-AF65-F5344CB8AC3E}">
        <p14:creationId xmlns:p14="http://schemas.microsoft.com/office/powerpoint/2010/main" val="71950056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006972-C2EE-532C-876E-BA1920DE9A00}"/>
              </a:ext>
            </a:extLst>
          </p:cNvPr>
          <p:cNvSpPr>
            <a:spLocks noGrp="1"/>
          </p:cNvSpPr>
          <p:nvPr>
            <p:ph idx="1"/>
          </p:nvPr>
        </p:nvSpPr>
        <p:spPr>
          <a:xfrm>
            <a:off x="304800" y="1680256"/>
            <a:ext cx="4177553" cy="2691908"/>
          </a:xfrm>
        </p:spPr>
        <p:txBody>
          <a:bodyPr wrap="square" anchor="t">
            <a:normAutofit fontScale="92500" lnSpcReduction="10000"/>
          </a:bodyPr>
          <a:lstStyle/>
          <a:p>
            <a:r>
              <a:rPr lang="en-US" sz="2400">
                <a:solidFill>
                  <a:schemeClr val="tx2"/>
                </a:solidFill>
                <a:latin typeface="Montserrat"/>
                <a:ea typeface="ＭＳ Ｐゴシック"/>
                <a:cs typeface="Arial"/>
              </a:rPr>
              <a:t>One Hope helps those who are experiencing social isolation and loneliness.</a:t>
            </a:r>
          </a:p>
          <a:p>
            <a:r>
              <a:rPr lang="en-US" sz="2400">
                <a:solidFill>
                  <a:schemeClr val="tx2"/>
                </a:solidFill>
                <a:latin typeface="Montserrat"/>
                <a:ea typeface="ＭＳ Ｐゴシック"/>
                <a:cs typeface="Arial"/>
              </a:rPr>
              <a:t>They connect the lonely with community resources and with Christ. </a:t>
            </a:r>
          </a:p>
        </p:txBody>
      </p:sp>
      <p:sp>
        <p:nvSpPr>
          <p:cNvPr id="2" name="Title 1">
            <a:extLst>
              <a:ext uri="{FF2B5EF4-FFF2-40B4-BE49-F238E27FC236}">
                <a16:creationId xmlns:a16="http://schemas.microsoft.com/office/drawing/2014/main" id="{7A118C25-6100-9E63-E934-CDBCF4EBC8BE}"/>
              </a:ext>
            </a:extLst>
          </p:cNvPr>
          <p:cNvSpPr>
            <a:spLocks noGrp="1"/>
          </p:cNvSpPr>
          <p:nvPr>
            <p:ph type="title"/>
          </p:nvPr>
        </p:nvSpPr>
        <p:spPr>
          <a:xfrm>
            <a:off x="304800" y="148237"/>
            <a:ext cx="8534400" cy="1123950"/>
          </a:xfrm>
        </p:spPr>
        <p:txBody>
          <a:bodyPr vert="horz" wrap="square" lIns="91440" tIns="45720" rIns="91440" bIns="45720" numCol="1" anchor="ctr" anchorCtr="0" compatLnSpc="1">
            <a:prstTxWarp prst="textNoShape">
              <a:avLst/>
            </a:prstTxWarp>
            <a:noAutofit/>
          </a:bodyPr>
          <a:lstStyle/>
          <a:p>
            <a:pPr>
              <a:lnSpc>
                <a:spcPct val="90000"/>
              </a:lnSpc>
            </a:pPr>
            <a:r>
              <a:rPr lang="en-US" sz="4000">
                <a:latin typeface="Montserrat"/>
                <a:ea typeface="ＭＳ Ｐゴシック"/>
                <a:cs typeface="Arial"/>
              </a:rPr>
              <a:t>One Hope/NCBAM</a:t>
            </a:r>
          </a:p>
        </p:txBody>
      </p:sp>
      <p:graphicFrame>
        <p:nvGraphicFramePr>
          <p:cNvPr id="12" name="Text Placeholder 2">
            <a:extLst>
              <a:ext uri="{FF2B5EF4-FFF2-40B4-BE49-F238E27FC236}">
                <a16:creationId xmlns:a16="http://schemas.microsoft.com/office/drawing/2014/main" id="{D817A249-73A2-07D7-82C5-19585A567139}"/>
              </a:ext>
            </a:extLst>
          </p:cNvPr>
          <p:cNvGraphicFramePr>
            <a:graphicFrameLocks noGrp="1"/>
          </p:cNvGraphicFramePr>
          <p:nvPr>
            <p:ph idx="10"/>
            <p:extLst>
              <p:ext uri="{D42A27DB-BD31-4B8C-83A1-F6EECF244321}">
                <p14:modId xmlns:p14="http://schemas.microsoft.com/office/powerpoint/2010/main" val="211785389"/>
              </p:ext>
            </p:extLst>
          </p:nvPr>
        </p:nvGraphicFramePr>
        <p:xfrm>
          <a:off x="4861419" y="1870195"/>
          <a:ext cx="3781426" cy="434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bout - One Hope">
            <a:extLst>
              <a:ext uri="{FF2B5EF4-FFF2-40B4-BE49-F238E27FC236}">
                <a16:creationId xmlns:a16="http://schemas.microsoft.com/office/drawing/2014/main" id="{C58DFD81-4D69-4BD1-8F29-2087837C1474}"/>
              </a:ext>
            </a:extLst>
          </p:cNvPr>
          <p:cNvPicPr>
            <a:picLocks noChangeAspect="1"/>
          </p:cNvPicPr>
          <p:nvPr/>
        </p:nvPicPr>
        <p:blipFill>
          <a:blip r:embed="rId8"/>
          <a:stretch>
            <a:fillRect/>
          </a:stretch>
        </p:blipFill>
        <p:spPr>
          <a:xfrm>
            <a:off x="248744" y="4777732"/>
            <a:ext cx="2121339" cy="963640"/>
          </a:xfrm>
          <a:prstGeom prst="rect">
            <a:avLst/>
          </a:prstGeom>
        </p:spPr>
      </p:pic>
      <p:pic>
        <p:nvPicPr>
          <p:cNvPr id="15" name="Picture 14" descr="Programs and Services - ncbam.org">
            <a:extLst>
              <a:ext uri="{FF2B5EF4-FFF2-40B4-BE49-F238E27FC236}">
                <a16:creationId xmlns:a16="http://schemas.microsoft.com/office/drawing/2014/main" id="{7F7C5904-EEF5-A076-066F-2A0A00D619CA}"/>
              </a:ext>
            </a:extLst>
          </p:cNvPr>
          <p:cNvPicPr>
            <a:picLocks noChangeAspect="1"/>
          </p:cNvPicPr>
          <p:nvPr/>
        </p:nvPicPr>
        <p:blipFill>
          <a:blip r:embed="rId9"/>
          <a:stretch>
            <a:fillRect/>
          </a:stretch>
        </p:blipFill>
        <p:spPr>
          <a:xfrm>
            <a:off x="2610452" y="4780233"/>
            <a:ext cx="1672131" cy="1054978"/>
          </a:xfrm>
          <a:prstGeom prst="rect">
            <a:avLst/>
          </a:prstGeom>
        </p:spPr>
      </p:pic>
    </p:spTree>
    <p:extLst>
      <p:ext uri="{BB962C8B-B14F-4D97-AF65-F5344CB8AC3E}">
        <p14:creationId xmlns:p14="http://schemas.microsoft.com/office/powerpoint/2010/main" val="352348924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337FAA-D3B5-DC8D-9A0F-856DEFFBB6A6}"/>
              </a:ext>
            </a:extLst>
          </p:cNvPr>
          <p:cNvSpPr txBox="1"/>
          <p:nvPr/>
        </p:nvSpPr>
        <p:spPr bwMode="auto">
          <a:xfrm>
            <a:off x="380128" y="1644397"/>
            <a:ext cx="3496235" cy="43735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ct val="20000"/>
              </a:spcBef>
            </a:pPr>
            <a:r>
              <a:rPr lang="en-US" sz="1700" b="0" i="0">
                <a:solidFill>
                  <a:schemeClr val="tx2"/>
                </a:solidFill>
                <a:effectLst/>
                <a:latin typeface="Montserrat" panose="00000500000000000000" pitchFamily="2" charset="0"/>
              </a:rPr>
              <a:t>Live online learning platform that provide hundreds classes 24 hours a day, 7 days a week to keep you mentally, physically and socially active. </a:t>
            </a: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r>
              <a:rPr lang="en-US" sz="1700">
                <a:solidFill>
                  <a:schemeClr val="tx2"/>
                </a:solidFill>
                <a:latin typeface="Montserrat" panose="00000500000000000000" pitchFamily="2" charset="0"/>
                <a:ea typeface="ＭＳ Ｐゴシック" charset="0"/>
                <a:cs typeface="Arial" panose="020B0604020202020204" pitchFamily="34" charset="0"/>
              </a:rPr>
              <a:t>Centralina AAA offers FREE access through our membership plan!</a:t>
            </a: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r>
              <a:rPr lang="en-US" sz="1700">
                <a:solidFill>
                  <a:schemeClr val="tx2"/>
                </a:solidFill>
                <a:latin typeface="Montserrat" pitchFamily="2" charset="77"/>
                <a:ea typeface="ＭＳ Ｐゴシック" charset="0"/>
                <a:cs typeface="Arial" panose="020B0604020202020204" pitchFamily="34" charset="0"/>
              </a:rPr>
              <a:t>Website &amp; Access Code:</a:t>
            </a:r>
          </a:p>
          <a:p>
            <a:pPr>
              <a:spcBef>
                <a:spcPct val="20000"/>
              </a:spcBef>
              <a:buFont typeface="Arial" panose="020B0604020202020204" pitchFamily="34" charset="0"/>
            </a:pPr>
            <a:r>
              <a:rPr lang="en-US" sz="1700">
                <a:latin typeface="Montserrat" pitchFamily="2" charset="77"/>
                <a:ea typeface="ＭＳ Ｐゴシック" charset="0"/>
                <a:cs typeface="Arial" panose="020B0604020202020204" pitchFamily="34" charset="0"/>
                <a:hlinkClick r:id="rId3"/>
              </a:rPr>
              <a:t>https://www.getsetup.io/partner/centralina</a:t>
            </a:r>
            <a:endParaRPr lang="en-US" sz="1700">
              <a:latin typeface="Montserrat" pitchFamily="2" charset="77"/>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256E2C5B-339C-301A-FDBC-B9B87D13EB4A}"/>
              </a:ext>
            </a:extLst>
          </p:cNvPr>
          <p:cNvSpPr>
            <a:spLocks noGrp="1"/>
          </p:cNvSpPr>
          <p:nvPr>
            <p:ph type="title"/>
          </p:nvPr>
        </p:nvSpPr>
        <p:spPr>
          <a:xfrm>
            <a:off x="380127" y="278065"/>
            <a:ext cx="3496236" cy="1123950"/>
          </a:xfrm>
        </p:spPr>
        <p:txBody>
          <a:bodyPr vert="horz" wrap="square" lIns="91440" tIns="45720" rIns="91440" bIns="45720" numCol="1" anchor="ctr" anchorCtr="0" compatLnSpc="1">
            <a:prstTxWarp prst="textNoShape">
              <a:avLst/>
            </a:prstTxWarp>
            <a:normAutofit fontScale="90000"/>
          </a:bodyPr>
          <a:lstStyle/>
          <a:p>
            <a:pPr>
              <a:lnSpc>
                <a:spcPct val="90000"/>
              </a:lnSpc>
            </a:pPr>
            <a:br>
              <a:rPr lang="en-US" sz="4900" b="1" i="0" kern="1200">
                <a:latin typeface="Montserrat"/>
                <a:ea typeface="ＭＳ Ｐゴシック"/>
                <a:cs typeface="Arial"/>
              </a:rPr>
            </a:br>
            <a:r>
              <a:rPr lang="en-US" sz="4900" b="1" i="0" kern="1200">
                <a:latin typeface="Montserrat"/>
                <a:ea typeface="ＭＳ Ｐゴシック"/>
                <a:cs typeface="Arial"/>
              </a:rPr>
              <a:t>Get Set Up</a:t>
            </a:r>
            <a:br>
              <a:rPr lang="en-US" sz="2400" b="1" i="0" kern="1200">
                <a:latin typeface="Montserrat" pitchFamily="2" charset="77"/>
                <a:ea typeface="ＭＳ Ｐゴシック" charset="0"/>
                <a:cs typeface="Arial" pitchFamily="34" charset="0"/>
              </a:rPr>
            </a:br>
            <a:br>
              <a:rPr lang="en-US" sz="2400" b="1" i="0" kern="1200">
                <a:latin typeface="Montserrat" pitchFamily="2" charset="77"/>
                <a:ea typeface="ＭＳ Ｐゴシック" charset="0"/>
                <a:cs typeface="Arial" pitchFamily="34" charset="0"/>
              </a:rPr>
            </a:br>
            <a:endParaRPr lang="en-US" sz="2400" b="1" i="0" kern="1200">
              <a:latin typeface="Montserrat" pitchFamily="2" charset="77"/>
              <a:ea typeface="ＭＳ Ｐゴシック" charset="0"/>
              <a:cs typeface="Arial" pitchFamily="34" charset="0"/>
            </a:endParaRPr>
          </a:p>
        </p:txBody>
      </p:sp>
      <p:pic>
        <p:nvPicPr>
          <p:cNvPr id="5" name="Content Placeholder 4" descr="A person looking at a cell phone&#10;&#10;Description automatically generated">
            <a:extLst>
              <a:ext uri="{FF2B5EF4-FFF2-40B4-BE49-F238E27FC236}">
                <a16:creationId xmlns:a16="http://schemas.microsoft.com/office/drawing/2014/main" id="{AE9A5DEF-0803-6480-A869-1E4C4F4B43B3}"/>
              </a:ext>
            </a:extLst>
          </p:cNvPr>
          <p:cNvPicPr>
            <a:picLocks noGrp="1" noChangeAspect="1"/>
          </p:cNvPicPr>
          <p:nvPr>
            <p:ph type="pic" sz="quarter" idx="10"/>
          </p:nvPr>
        </p:nvPicPr>
        <p:blipFill rotWithShape="1">
          <a:blip r:embed="rId4"/>
          <a:srcRect l="2100" t="620" r="-263" b="7231"/>
          <a:stretch/>
        </p:blipFill>
        <p:spPr>
          <a:xfrm>
            <a:off x="3966010" y="189361"/>
            <a:ext cx="5022772" cy="5987321"/>
          </a:xfrm>
          <a:noFill/>
        </p:spPr>
      </p:pic>
    </p:spTree>
    <p:extLst>
      <p:ext uri="{BB962C8B-B14F-4D97-AF65-F5344CB8AC3E}">
        <p14:creationId xmlns:p14="http://schemas.microsoft.com/office/powerpoint/2010/main" val="238499844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79F6-E311-8491-5A36-79D07B7EAF6F}"/>
              </a:ext>
            </a:extLst>
          </p:cNvPr>
          <p:cNvSpPr>
            <a:spLocks noGrp="1"/>
          </p:cNvSpPr>
          <p:nvPr>
            <p:ph type="title"/>
          </p:nvPr>
        </p:nvSpPr>
        <p:spPr>
          <a:xfrm>
            <a:off x="304800" y="256269"/>
            <a:ext cx="8534400" cy="1123950"/>
          </a:xfrm>
        </p:spPr>
        <p:txBody>
          <a:bodyPr wrap="square" anchor="ctr">
            <a:normAutofit/>
          </a:bodyPr>
          <a:lstStyle/>
          <a:p>
            <a:pPr>
              <a:lnSpc>
                <a:spcPct val="90000"/>
              </a:lnSpc>
            </a:pPr>
            <a:r>
              <a:rPr lang="en-US">
                <a:latin typeface="Montserrat"/>
                <a:ea typeface="ＭＳ Ｐゴシック"/>
                <a:cs typeface="Arial"/>
              </a:rPr>
              <a:t> Health Promotion &amp; Disease Prevention Programs/Workshops</a:t>
            </a:r>
            <a:endParaRPr lang="en-US"/>
          </a:p>
        </p:txBody>
      </p:sp>
      <p:sp>
        <p:nvSpPr>
          <p:cNvPr id="25" name="TextBox 24">
            <a:extLst>
              <a:ext uri="{FF2B5EF4-FFF2-40B4-BE49-F238E27FC236}">
                <a16:creationId xmlns:a16="http://schemas.microsoft.com/office/drawing/2014/main" id="{D5CB96AD-D3A4-1395-C908-4FD63F5563BC}"/>
              </a:ext>
            </a:extLst>
          </p:cNvPr>
          <p:cNvSpPr txBox="1"/>
          <p:nvPr/>
        </p:nvSpPr>
        <p:spPr>
          <a:xfrm>
            <a:off x="6157642" y="3813953"/>
            <a:ext cx="25038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
        <p:nvSpPr>
          <p:cNvPr id="7" name="TextBox 6">
            <a:extLst>
              <a:ext uri="{FF2B5EF4-FFF2-40B4-BE49-F238E27FC236}">
                <a16:creationId xmlns:a16="http://schemas.microsoft.com/office/drawing/2014/main" id="{CA0CF08C-B990-AD25-7846-29D33F4E143B}"/>
              </a:ext>
            </a:extLst>
          </p:cNvPr>
          <p:cNvSpPr txBox="1"/>
          <p:nvPr/>
        </p:nvSpPr>
        <p:spPr>
          <a:xfrm>
            <a:off x="3697497" y="2562045"/>
            <a:ext cx="1601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pic>
        <p:nvPicPr>
          <p:cNvPr id="9" name="Picture 8" descr="A green square with white text&#10;&#10;Description automatically generated">
            <a:extLst>
              <a:ext uri="{FF2B5EF4-FFF2-40B4-BE49-F238E27FC236}">
                <a16:creationId xmlns:a16="http://schemas.microsoft.com/office/drawing/2014/main" id="{E5E9EE07-86DB-DFCD-7F36-D7F5BEC77221}"/>
              </a:ext>
            </a:extLst>
          </p:cNvPr>
          <p:cNvPicPr>
            <a:picLocks noChangeAspect="1"/>
          </p:cNvPicPr>
          <p:nvPr/>
        </p:nvPicPr>
        <p:blipFill rotWithShape="1">
          <a:blip r:embed="rId4"/>
          <a:srcRect l="9091" r="-1399" b="2899"/>
          <a:stretch/>
        </p:blipFill>
        <p:spPr>
          <a:xfrm>
            <a:off x="747343" y="3217897"/>
            <a:ext cx="1340532" cy="1194271"/>
          </a:xfrm>
          <a:prstGeom prst="rect">
            <a:avLst/>
          </a:prstGeom>
        </p:spPr>
      </p:pic>
      <p:pic>
        <p:nvPicPr>
          <p:cNvPr id="10" name="Picture 9" descr="A close-up of a logo&#10;&#10;Description automatically generated">
            <a:extLst>
              <a:ext uri="{FF2B5EF4-FFF2-40B4-BE49-F238E27FC236}">
                <a16:creationId xmlns:a16="http://schemas.microsoft.com/office/drawing/2014/main" id="{B0599437-6012-9DCC-A707-2060FA446482}"/>
              </a:ext>
            </a:extLst>
          </p:cNvPr>
          <p:cNvPicPr>
            <a:picLocks noChangeAspect="1"/>
          </p:cNvPicPr>
          <p:nvPr/>
        </p:nvPicPr>
        <p:blipFill rotWithShape="1">
          <a:blip r:embed="rId5"/>
          <a:srcRect l="6716" t="734" r="-746" b="119"/>
          <a:stretch/>
        </p:blipFill>
        <p:spPr>
          <a:xfrm>
            <a:off x="779483" y="4884843"/>
            <a:ext cx="1349085" cy="1281058"/>
          </a:xfrm>
          <a:prstGeom prst="rect">
            <a:avLst/>
          </a:prstGeom>
        </p:spPr>
      </p:pic>
      <p:pic>
        <p:nvPicPr>
          <p:cNvPr id="13" name="Picture Placeholder 12" descr="A pink and white logo&#10;&#10;Description automatically generated">
            <a:extLst>
              <a:ext uri="{FF2B5EF4-FFF2-40B4-BE49-F238E27FC236}">
                <a16:creationId xmlns:a16="http://schemas.microsoft.com/office/drawing/2014/main" id="{21D570F9-645C-428E-D466-18BFA3F2AF7D}"/>
              </a:ext>
            </a:extLst>
          </p:cNvPr>
          <p:cNvPicPr>
            <a:picLocks noGrp="1" noChangeAspect="1"/>
          </p:cNvPicPr>
          <p:nvPr>
            <p:ph type="pic" sz="quarter" idx="10"/>
          </p:nvPr>
        </p:nvPicPr>
        <p:blipFill>
          <a:blip r:embed="rId6"/>
          <a:srcRect l="7462" r="7462"/>
          <a:stretch/>
        </p:blipFill>
        <p:spPr>
          <a:xfrm>
            <a:off x="820177" y="1617119"/>
            <a:ext cx="1267698" cy="1128103"/>
          </a:xfrm>
        </p:spPr>
      </p:pic>
      <p:graphicFrame>
        <p:nvGraphicFramePr>
          <p:cNvPr id="16" name="Table 15">
            <a:extLst>
              <a:ext uri="{FF2B5EF4-FFF2-40B4-BE49-F238E27FC236}">
                <a16:creationId xmlns:a16="http://schemas.microsoft.com/office/drawing/2014/main" id="{3E11DF84-E5EF-88A1-1B15-1B65B9E9D7B8}"/>
              </a:ext>
            </a:extLst>
          </p:cNvPr>
          <p:cNvGraphicFramePr>
            <a:graphicFrameLocks noGrp="1"/>
          </p:cNvGraphicFramePr>
          <p:nvPr>
            <p:extLst>
              <p:ext uri="{D42A27DB-BD31-4B8C-83A1-F6EECF244321}">
                <p14:modId xmlns:p14="http://schemas.microsoft.com/office/powerpoint/2010/main" val="978258119"/>
              </p:ext>
            </p:extLst>
          </p:nvPr>
        </p:nvGraphicFramePr>
        <p:xfrm>
          <a:off x="304800" y="1472583"/>
          <a:ext cx="8527202" cy="4909949"/>
        </p:xfrm>
        <a:graphic>
          <a:graphicData uri="http://schemas.openxmlformats.org/drawingml/2006/table">
            <a:tbl>
              <a:tblPr firstRow="1" bandRow="1">
                <a:tableStyleId>{5940675A-B579-460E-94D1-54222C63F5DA}</a:tableStyleId>
              </a:tblPr>
              <a:tblGrid>
                <a:gridCol w="2445588">
                  <a:extLst>
                    <a:ext uri="{9D8B030D-6E8A-4147-A177-3AD203B41FA5}">
                      <a16:colId xmlns:a16="http://schemas.microsoft.com/office/drawing/2014/main" val="3075165851"/>
                    </a:ext>
                  </a:extLst>
                </a:gridCol>
                <a:gridCol w="3239213">
                  <a:extLst>
                    <a:ext uri="{9D8B030D-6E8A-4147-A177-3AD203B41FA5}">
                      <a16:colId xmlns:a16="http://schemas.microsoft.com/office/drawing/2014/main" val="1929294474"/>
                    </a:ext>
                  </a:extLst>
                </a:gridCol>
                <a:gridCol w="2842401">
                  <a:extLst>
                    <a:ext uri="{9D8B030D-6E8A-4147-A177-3AD203B41FA5}">
                      <a16:colId xmlns:a16="http://schemas.microsoft.com/office/drawing/2014/main" val="2685112806"/>
                    </a:ext>
                  </a:extLst>
                </a:gridCol>
              </a:tblGrid>
              <a:tr h="1640738">
                <a:tc>
                  <a:txBody>
                    <a:bodyPr/>
                    <a:lstStyle/>
                    <a:p>
                      <a:endParaRPr lang="en-US"/>
                    </a:p>
                  </a:txBody>
                  <a:tcPr/>
                </a:tc>
                <a:tc>
                  <a:txBody>
                    <a:bodyPr/>
                    <a:lstStyle/>
                    <a:p>
                      <a:pPr lvl="0" algn="l">
                        <a:lnSpc>
                          <a:spcPct val="100000"/>
                        </a:lnSpc>
                        <a:spcBef>
                          <a:spcPts val="0"/>
                        </a:spcBef>
                        <a:spcAft>
                          <a:spcPts val="0"/>
                        </a:spcAft>
                        <a:buNone/>
                      </a:pPr>
                      <a:endParaRPr lang="en-US" sz="1500" b="0" i="0" u="none" strike="noStrike" noProof="0">
                        <a:solidFill>
                          <a:schemeClr val="tx2"/>
                        </a:solidFill>
                        <a:latin typeface="Montserrat"/>
                      </a:endParaRPr>
                    </a:p>
                    <a:p>
                      <a:pPr lvl="0" algn="l">
                        <a:lnSpc>
                          <a:spcPct val="100000"/>
                        </a:lnSpc>
                        <a:spcBef>
                          <a:spcPts val="0"/>
                        </a:spcBef>
                        <a:spcAft>
                          <a:spcPts val="0"/>
                        </a:spcAft>
                        <a:buNone/>
                      </a:pPr>
                      <a:r>
                        <a:rPr lang="en-US" sz="1500" b="0" i="0" u="none" strike="noStrike" noProof="0">
                          <a:solidFill>
                            <a:schemeClr val="tx2"/>
                          </a:solidFill>
                          <a:latin typeface="Montserrat"/>
                        </a:rPr>
                        <a:t>If you have conditions such as diabetes, arthritis or high blood pressure, this workshop can help you learn how to stay healthy.</a:t>
                      </a:r>
                    </a:p>
                    <a:p>
                      <a:pPr lvl="0">
                        <a:buNone/>
                      </a:pPr>
                      <a:endParaRPr lang="en-US" sz="1500">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51298528"/>
                  </a:ext>
                </a:extLst>
              </a:tr>
              <a:tr h="1526669">
                <a:tc>
                  <a:txBody>
                    <a:bodyPr/>
                    <a:lstStyle/>
                    <a:p>
                      <a:endParaRPr lang="en-US"/>
                    </a:p>
                  </a:txBody>
                  <a:tcPr/>
                </a:tc>
                <a:tc>
                  <a:txBody>
                    <a:bodyPr/>
                    <a:lstStyle/>
                    <a:p>
                      <a:pPr lvl="0">
                        <a:buNone/>
                      </a:pPr>
                      <a:endParaRPr lang="en-US" sz="1500" b="0" i="0" u="none" strike="noStrike" baseline="0" noProof="0">
                        <a:solidFill>
                          <a:schemeClr val="tx2"/>
                        </a:solidFill>
                        <a:latin typeface="Montserrat"/>
                      </a:endParaRPr>
                    </a:p>
                    <a:p>
                      <a:pPr lvl="0">
                        <a:buNone/>
                      </a:pPr>
                      <a:r>
                        <a:rPr lang="en-US" sz="1500" b="0" i="0" u="none" strike="noStrike" baseline="0" noProof="0">
                          <a:solidFill>
                            <a:schemeClr val="tx2"/>
                          </a:solidFill>
                          <a:latin typeface="Montserrat"/>
                        </a:rPr>
                        <a:t>This workshop is designed to help you better manage your diabetes and gain control of your health.</a:t>
                      </a:r>
                      <a:endParaRPr lang="en-US" sz="1500">
                        <a:solidFill>
                          <a:schemeClr val="tx2"/>
                        </a:solidFill>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3589894876"/>
                  </a:ext>
                </a:extLst>
              </a:tr>
              <a:tr h="1640738">
                <a:tc>
                  <a:txBody>
                    <a:bodyPr/>
                    <a:lstStyle/>
                    <a:p>
                      <a:endParaRPr lang="en-US"/>
                    </a:p>
                  </a:txBody>
                  <a:tcPr/>
                </a:tc>
                <a:tc>
                  <a:txBody>
                    <a:bodyPr/>
                    <a:lstStyle/>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This workshop helps people experiencing chronic pain learn how to manage their conditions.</a:t>
                      </a:r>
                    </a:p>
                    <a:p>
                      <a:pPr marL="0" lvl="0" indent="0" algn="l">
                        <a:lnSpc>
                          <a:spcPct val="100000"/>
                        </a:lnSpc>
                        <a:buNone/>
                      </a:pPr>
                      <a:endParaRPr lang="en-US" sz="1500" b="0" i="0" u="none" strike="noStrike" baseline="0" noProof="0">
                        <a:solidFill>
                          <a:srgbClr val="6D6E71"/>
                        </a:solidFill>
                        <a:latin typeface="Montserrat"/>
                      </a:endParaRPr>
                    </a:p>
                    <a:p>
                      <a:pPr lvl="0">
                        <a:buNone/>
                      </a:pPr>
                      <a:endParaRPr lang="en-US" sz="1500">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2190202636"/>
                  </a:ext>
                </a:extLst>
              </a:tr>
            </a:tbl>
          </a:graphicData>
        </a:graphic>
      </p:graphicFrame>
    </p:spTree>
    <p:extLst>
      <p:ext uri="{BB962C8B-B14F-4D97-AF65-F5344CB8AC3E}">
        <p14:creationId xmlns:p14="http://schemas.microsoft.com/office/powerpoint/2010/main" val="296474870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F41701-AB22-57D6-0273-DA1B340501BC}"/>
              </a:ext>
            </a:extLst>
          </p:cNvPr>
          <p:cNvGraphicFramePr>
            <a:graphicFrameLocks noGrp="1"/>
          </p:cNvGraphicFramePr>
          <p:nvPr>
            <p:ph idx="1"/>
            <p:extLst>
              <p:ext uri="{D42A27DB-BD31-4B8C-83A1-F6EECF244321}">
                <p14:modId xmlns:p14="http://schemas.microsoft.com/office/powerpoint/2010/main" val="1251457940"/>
              </p:ext>
            </p:extLst>
          </p:nvPr>
        </p:nvGraphicFramePr>
        <p:xfrm>
          <a:off x="733245" y="1822330"/>
          <a:ext cx="7880658" cy="3710860"/>
        </p:xfrm>
        <a:graphic>
          <a:graphicData uri="http://schemas.openxmlformats.org/drawingml/2006/table">
            <a:tbl>
              <a:tblPr firstRow="1" bandRow="1">
                <a:tableStyleId>{5940675A-B579-460E-94D1-54222C63F5DA}</a:tableStyleId>
              </a:tblPr>
              <a:tblGrid>
                <a:gridCol w="2626886">
                  <a:extLst>
                    <a:ext uri="{9D8B030D-6E8A-4147-A177-3AD203B41FA5}">
                      <a16:colId xmlns:a16="http://schemas.microsoft.com/office/drawing/2014/main" val="2252574305"/>
                    </a:ext>
                  </a:extLst>
                </a:gridCol>
                <a:gridCol w="2626886">
                  <a:extLst>
                    <a:ext uri="{9D8B030D-6E8A-4147-A177-3AD203B41FA5}">
                      <a16:colId xmlns:a16="http://schemas.microsoft.com/office/drawing/2014/main" val="3437964260"/>
                    </a:ext>
                  </a:extLst>
                </a:gridCol>
                <a:gridCol w="2626886">
                  <a:extLst>
                    <a:ext uri="{9D8B030D-6E8A-4147-A177-3AD203B41FA5}">
                      <a16:colId xmlns:a16="http://schemas.microsoft.com/office/drawing/2014/main" val="1865784399"/>
                    </a:ext>
                  </a:extLst>
                </a:gridCol>
              </a:tblGrid>
              <a:tr h="1855430">
                <a:tc>
                  <a:txBody>
                    <a:bodyPr/>
                    <a:lstStyle/>
                    <a:p>
                      <a:pPr lvl="0">
                        <a:buNone/>
                      </a:pPr>
                      <a:endParaRPr lang="en-US"/>
                    </a:p>
                  </a:txBody>
                  <a:tcPr/>
                </a:tc>
                <a:tc>
                  <a:txBody>
                    <a:bodyPr/>
                    <a:lstStyle/>
                    <a:p>
                      <a:pPr lvl="0">
                        <a:buNone/>
                      </a:pPr>
                      <a:endParaRPr lang="en-US"/>
                    </a:p>
                  </a:txBody>
                  <a:tcPr/>
                </a:tc>
                <a:tc>
                  <a:txBody>
                    <a:bodyPr/>
                    <a:lstStyle/>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6 Sessions</a:t>
                      </a:r>
                      <a:endParaRPr lang="en-US" sz="1500" b="0">
                        <a:solidFill>
                          <a:schemeClr val="tx2"/>
                        </a:solidFill>
                        <a:latin typeface="Montserrat"/>
                      </a:endParaRPr>
                    </a:p>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2.5 Hours per Session</a:t>
                      </a:r>
                      <a:endParaRPr lang="en-US" sz="1500" b="0">
                        <a:solidFill>
                          <a:schemeClr val="tx2"/>
                        </a:solidFill>
                        <a:latin typeface="Montserrat"/>
                      </a:endParaRPr>
                    </a:p>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12-15 Participants</a:t>
                      </a:r>
                      <a:endParaRPr lang="en-US" sz="1500" b="0">
                        <a:solidFill>
                          <a:schemeClr val="tx2"/>
                        </a:solidFill>
                        <a:latin typeface="Montserrat"/>
                      </a:endParaRPr>
                    </a:p>
                    <a:p>
                      <a:pPr lvl="0">
                        <a:buNone/>
                      </a:pPr>
                      <a:endParaRPr lang="en-US">
                        <a:solidFill>
                          <a:schemeClr val="tx2"/>
                        </a:solidFill>
                      </a:endParaRPr>
                    </a:p>
                  </a:txBody>
                  <a:tcPr/>
                </a:tc>
                <a:extLst>
                  <a:ext uri="{0D108BD9-81ED-4DB2-BD59-A6C34878D82A}">
                    <a16:rowId xmlns:a16="http://schemas.microsoft.com/office/drawing/2014/main" val="3703060126"/>
                  </a:ext>
                </a:extLst>
              </a:tr>
              <a:tr h="1855430">
                <a:tc>
                  <a:txBody>
                    <a:bodyPr/>
                    <a:lstStyle/>
                    <a:p>
                      <a:pPr lvl="0">
                        <a:buNone/>
                      </a:pPr>
                      <a:endParaRPr lang="en-US"/>
                    </a:p>
                  </a:txBody>
                  <a:tcPr/>
                </a:tc>
                <a:tc>
                  <a:txBody>
                    <a:bodyPr/>
                    <a:lstStyle/>
                    <a:p>
                      <a:pPr lvl="0">
                        <a:buNone/>
                      </a:pPr>
                      <a:endParaRPr lang="en-US" sz="1500" b="0" i="0" u="none" strike="noStrike" noProof="0">
                        <a:solidFill>
                          <a:schemeClr val="tx2"/>
                        </a:solidFill>
                        <a:latin typeface="Montserrat"/>
                      </a:endParaRPr>
                    </a:p>
                    <a:p>
                      <a:pPr lvl="0">
                        <a:buNone/>
                      </a:pPr>
                      <a:r>
                        <a:rPr lang="en-US" sz="1500" b="0" i="0" u="none" strike="noStrike" noProof="0">
                          <a:solidFill>
                            <a:schemeClr val="tx2"/>
                          </a:solidFill>
                          <a:latin typeface="Montserrat"/>
                        </a:rPr>
                        <a:t>This workshop can help reduce the fear of falling and increase the activity levels of those concerned about falling.</a:t>
                      </a:r>
                      <a:endParaRPr lang="en-US">
                        <a:solidFill>
                          <a:schemeClr val="tx2"/>
                        </a:solidFill>
                        <a:latin typeface="Montserrat"/>
                      </a:endParaRPr>
                    </a:p>
                  </a:txBody>
                  <a:tcPr/>
                </a:tc>
                <a:tc>
                  <a:txBody>
                    <a:bodyPr/>
                    <a:lstStyle/>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8 Sessions</a:t>
                      </a:r>
                      <a:endParaRPr lang="en-US" sz="1500">
                        <a:solidFill>
                          <a:schemeClr val="tx2"/>
                        </a:solidFill>
                        <a:latin typeface="Montserrat"/>
                      </a:endParaRPr>
                    </a:p>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2 Hours per Session</a:t>
                      </a:r>
                      <a:endParaRPr lang="en-US" sz="1500">
                        <a:solidFill>
                          <a:schemeClr val="tx2"/>
                        </a:solidFill>
                        <a:latin typeface="Montserrat"/>
                      </a:endParaRPr>
                    </a:p>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8-12 Participants</a:t>
                      </a:r>
                      <a:endParaRPr lang="en-US" sz="1500">
                        <a:solidFill>
                          <a:schemeClr val="tx2"/>
                        </a:solidFill>
                        <a:latin typeface="Montserrat"/>
                      </a:endParaRPr>
                    </a:p>
                    <a:p>
                      <a:pPr lvl="0">
                        <a:buNone/>
                      </a:pPr>
                      <a:endParaRPr lang="en-US"/>
                    </a:p>
                  </a:txBody>
                  <a:tcPr/>
                </a:tc>
                <a:extLst>
                  <a:ext uri="{0D108BD9-81ED-4DB2-BD59-A6C34878D82A}">
                    <a16:rowId xmlns:a16="http://schemas.microsoft.com/office/drawing/2014/main" val="3995693085"/>
                  </a:ext>
                </a:extLst>
              </a:tr>
            </a:tbl>
          </a:graphicData>
        </a:graphic>
      </p:graphicFrame>
      <p:sp>
        <p:nvSpPr>
          <p:cNvPr id="3" name="Title 2">
            <a:extLst>
              <a:ext uri="{FF2B5EF4-FFF2-40B4-BE49-F238E27FC236}">
                <a16:creationId xmlns:a16="http://schemas.microsoft.com/office/drawing/2014/main" id="{78F1AA01-F348-49E3-84D4-17CB4805E891}"/>
              </a:ext>
            </a:extLst>
          </p:cNvPr>
          <p:cNvSpPr>
            <a:spLocks noGrp="1"/>
          </p:cNvSpPr>
          <p:nvPr>
            <p:ph type="title"/>
          </p:nvPr>
        </p:nvSpPr>
        <p:spPr>
          <a:xfrm>
            <a:off x="-471577" y="213137"/>
            <a:ext cx="9968541" cy="1080818"/>
          </a:xfrm>
        </p:spPr>
        <p:txBody>
          <a:bodyPr/>
          <a:lstStyle/>
          <a:p>
            <a:r>
              <a:rPr lang="en-US">
                <a:latin typeface="Montserrat"/>
                <a:ea typeface="ＭＳ Ｐゴシック"/>
                <a:cs typeface="Arial"/>
              </a:rPr>
              <a:t> </a:t>
            </a:r>
            <a:r>
              <a:rPr lang="en-US" sz="3200">
                <a:latin typeface="Montserrat"/>
                <a:ea typeface="ＭＳ Ｐゴシック"/>
                <a:cs typeface="Arial"/>
              </a:rPr>
              <a:t>Health Promotion &amp; Disease Prevention Programs/Workshops</a:t>
            </a:r>
          </a:p>
        </p:txBody>
      </p:sp>
      <p:pic>
        <p:nvPicPr>
          <p:cNvPr id="6" name="Picture 5" descr="A purple square with white text&#10;&#10;Description automatically generated">
            <a:extLst>
              <a:ext uri="{FF2B5EF4-FFF2-40B4-BE49-F238E27FC236}">
                <a16:creationId xmlns:a16="http://schemas.microsoft.com/office/drawing/2014/main" id="{18AF59A7-0977-52F5-ADC9-9841D02EB36D}"/>
              </a:ext>
            </a:extLst>
          </p:cNvPr>
          <p:cNvPicPr>
            <a:picLocks noChangeAspect="1"/>
          </p:cNvPicPr>
          <p:nvPr/>
        </p:nvPicPr>
        <p:blipFill>
          <a:blip r:embed="rId3"/>
          <a:stretch>
            <a:fillRect/>
          </a:stretch>
        </p:blipFill>
        <p:spPr>
          <a:xfrm>
            <a:off x="874324" y="2022803"/>
            <a:ext cx="1842099" cy="1518429"/>
          </a:xfrm>
          <a:prstGeom prst="rect">
            <a:avLst/>
          </a:prstGeom>
        </p:spPr>
      </p:pic>
      <p:sp>
        <p:nvSpPr>
          <p:cNvPr id="8" name="TextBox 7">
            <a:extLst>
              <a:ext uri="{FF2B5EF4-FFF2-40B4-BE49-F238E27FC236}">
                <a16:creationId xmlns:a16="http://schemas.microsoft.com/office/drawing/2014/main" id="{6CDFC792-52ED-6468-7215-4F3DC301D7E2}"/>
              </a:ext>
            </a:extLst>
          </p:cNvPr>
          <p:cNvSpPr txBox="1"/>
          <p:nvPr/>
        </p:nvSpPr>
        <p:spPr>
          <a:xfrm>
            <a:off x="3416060" y="1938787"/>
            <a:ext cx="27432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2"/>
                </a:solidFill>
                <a:latin typeface="Montserrat"/>
                <a:ea typeface="ＭＳ Ｐゴシック"/>
              </a:rPr>
              <a:t>A workshop designed for caregivers to help you reduce stress, manage difficult behaviors, increase communication skills and locate needed local resources.</a:t>
            </a:r>
          </a:p>
        </p:txBody>
      </p:sp>
      <p:sp>
        <p:nvSpPr>
          <p:cNvPr id="4" name="TextBox 3">
            <a:extLst>
              <a:ext uri="{FF2B5EF4-FFF2-40B4-BE49-F238E27FC236}">
                <a16:creationId xmlns:a16="http://schemas.microsoft.com/office/drawing/2014/main" id="{8D021A34-FF55-C724-B2C0-94F62DE77C61}"/>
              </a:ext>
            </a:extLst>
          </p:cNvPr>
          <p:cNvSpPr txBox="1"/>
          <p:nvPr/>
        </p:nvSpPr>
        <p:spPr>
          <a:xfrm>
            <a:off x="179538" y="5745732"/>
            <a:ext cx="87924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2"/>
                </a:solidFill>
                <a:latin typeface="Montserrat"/>
                <a:ea typeface="ＭＳ Ｐゴシック"/>
                <a:cs typeface="Arial"/>
              </a:rPr>
              <a:t>For more information and to register for a workshop please visit: </a:t>
            </a:r>
            <a:r>
              <a:rPr lang="en-US" sz="1600">
                <a:solidFill>
                  <a:schemeClr val="tx2"/>
                </a:solidFill>
                <a:latin typeface="Arial"/>
                <a:ea typeface="ＭＳ Ｐゴシック"/>
                <a:cs typeface="Arial"/>
              </a:rPr>
              <a:t> </a:t>
            </a:r>
            <a:r>
              <a:rPr lang="en-US" sz="1600" b="1">
                <a:solidFill>
                  <a:schemeClr val="tx2"/>
                </a:solidFill>
                <a:latin typeface="Montserrat"/>
                <a:ea typeface="ＭＳ Ｐゴシック"/>
                <a:cs typeface="Arial"/>
              </a:rPr>
              <a:t>https://centralinaaging.org/what-we-do-services/health-wellness/</a:t>
            </a:r>
            <a:endParaRPr lang="en-US" sz="1600" b="1">
              <a:solidFill>
                <a:schemeClr val="tx2"/>
              </a:solidFill>
              <a:latin typeface="Montserrat"/>
              <a:cs typeface="Arial" panose="020B0604020202020204" pitchFamily="34" charset="0"/>
            </a:endParaRPr>
          </a:p>
        </p:txBody>
      </p:sp>
      <p:pic>
        <p:nvPicPr>
          <p:cNvPr id="5" name="Picture 4" descr="A blue and white logo&#10;&#10;Description automatically generated">
            <a:extLst>
              <a:ext uri="{FF2B5EF4-FFF2-40B4-BE49-F238E27FC236}">
                <a16:creationId xmlns:a16="http://schemas.microsoft.com/office/drawing/2014/main" id="{1A1B813E-6B0C-7E32-014A-E5362A45081A}"/>
              </a:ext>
            </a:extLst>
          </p:cNvPr>
          <p:cNvPicPr>
            <a:picLocks noChangeAspect="1"/>
          </p:cNvPicPr>
          <p:nvPr/>
        </p:nvPicPr>
        <p:blipFill>
          <a:blip r:embed="rId4"/>
          <a:stretch>
            <a:fillRect/>
          </a:stretch>
        </p:blipFill>
        <p:spPr>
          <a:xfrm>
            <a:off x="900651" y="3804249"/>
            <a:ext cx="1800225" cy="1600200"/>
          </a:xfrm>
          <a:prstGeom prst="rect">
            <a:avLst/>
          </a:prstGeom>
        </p:spPr>
      </p:pic>
    </p:spTree>
    <p:extLst>
      <p:ext uri="{BB962C8B-B14F-4D97-AF65-F5344CB8AC3E}">
        <p14:creationId xmlns:p14="http://schemas.microsoft.com/office/powerpoint/2010/main" val="314583434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in a wheelchair with a stethoscope&#10;&#10;Description automatically generated">
            <a:extLst>
              <a:ext uri="{FF2B5EF4-FFF2-40B4-BE49-F238E27FC236}">
                <a16:creationId xmlns:a16="http://schemas.microsoft.com/office/drawing/2014/main" id="{E6C65338-8B56-433F-A27E-97F3CAE4BA1B}"/>
              </a:ext>
            </a:extLst>
          </p:cNvPr>
          <p:cNvPicPr>
            <a:picLocks noGrp="1" noChangeAspect="1"/>
          </p:cNvPicPr>
          <p:nvPr>
            <p:ph type="pic" sz="quarter" idx="10"/>
          </p:nvPr>
        </p:nvPicPr>
        <p:blipFill>
          <a:blip r:embed="rId4"/>
          <a:stretch/>
        </p:blipFill>
        <p:spPr>
          <a:xfrm>
            <a:off x="5815230" y="144501"/>
            <a:ext cx="2959087" cy="6430140"/>
          </a:xfrm>
          <a:noFill/>
        </p:spPr>
      </p:pic>
      <p:sp>
        <p:nvSpPr>
          <p:cNvPr id="2" name="Title 1">
            <a:extLst>
              <a:ext uri="{FF2B5EF4-FFF2-40B4-BE49-F238E27FC236}">
                <a16:creationId xmlns:a16="http://schemas.microsoft.com/office/drawing/2014/main" id="{D9BF4430-D450-0242-CA7D-CB900E5A3AE4}"/>
              </a:ext>
            </a:extLst>
          </p:cNvPr>
          <p:cNvSpPr>
            <a:spLocks noGrp="1"/>
          </p:cNvSpPr>
          <p:nvPr>
            <p:ph type="title"/>
          </p:nvPr>
        </p:nvSpPr>
        <p:spPr>
          <a:xfrm>
            <a:off x="191732" y="-200144"/>
            <a:ext cx="4479471" cy="1123950"/>
          </a:xfrm>
        </p:spPr>
        <p:txBody>
          <a:bodyPr wrap="square" anchor="ctr">
            <a:normAutofit/>
          </a:bodyPr>
          <a:lstStyle/>
          <a:p>
            <a:r>
              <a:rPr lang="en-US"/>
              <a:t>PEARLS</a:t>
            </a:r>
          </a:p>
        </p:txBody>
      </p:sp>
      <p:sp>
        <p:nvSpPr>
          <p:cNvPr id="7" name="TextBox 1">
            <a:extLst>
              <a:ext uri="{FF2B5EF4-FFF2-40B4-BE49-F238E27FC236}">
                <a16:creationId xmlns:a16="http://schemas.microsoft.com/office/drawing/2014/main" id="{CE831654-69B9-1CA4-1DE0-36008D178972}"/>
              </a:ext>
            </a:extLst>
          </p:cNvPr>
          <p:cNvSpPr txBox="1"/>
          <p:nvPr/>
        </p:nvSpPr>
        <p:spPr>
          <a:xfrm>
            <a:off x="128552" y="684894"/>
            <a:ext cx="5360825" cy="57708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accent5">
                    <a:lumMod val="75000"/>
                  </a:schemeClr>
                </a:solidFill>
                <a:latin typeface="Montserrat"/>
                <a:ea typeface="ＭＳ Ｐゴシック"/>
                <a:cs typeface="Arial"/>
              </a:rPr>
              <a:t>(Program to Encourage Active, Rewarding Lives)</a:t>
            </a:r>
            <a:endParaRPr lang="en-US">
              <a:solidFill>
                <a:schemeClr val="accent5">
                  <a:lumMod val="75000"/>
                </a:schemeClr>
              </a:solidFill>
              <a:latin typeface="Calibri"/>
              <a:ea typeface="ＭＳ Ｐゴシック"/>
              <a:cs typeface="Calibri"/>
            </a:endParaRPr>
          </a:p>
          <a:p>
            <a:endParaRPr lang="en-US" sz="1600" b="1">
              <a:solidFill>
                <a:schemeClr val="accent5">
                  <a:lumMod val="75000"/>
                </a:schemeClr>
              </a:solidFill>
              <a:latin typeface="Montserrat"/>
              <a:ea typeface="ＭＳ Ｐゴシック"/>
              <a:cs typeface="Arial"/>
            </a:endParaRPr>
          </a:p>
          <a:p>
            <a:r>
              <a:rPr lang="en-US" sz="1600">
                <a:solidFill>
                  <a:schemeClr val="tx2"/>
                </a:solidFill>
                <a:latin typeface="Montserrat" panose="00000500000000000000" pitchFamily="2" charset="0"/>
                <a:ea typeface="ＭＳ Ｐゴシック"/>
                <a:cs typeface="Arial"/>
              </a:rPr>
              <a:t>A community-based program (evidence-based) designed to reduce depressive symptoms, isolation and improve quality of life in older adults.</a:t>
            </a:r>
            <a:endParaRPr lang="en-US" sz="1600">
              <a:solidFill>
                <a:schemeClr val="tx2"/>
              </a:solidFill>
              <a:latin typeface="Montserrat" panose="00000500000000000000" pitchFamily="2" charset="0"/>
              <a:ea typeface="ＭＳ Ｐゴシック"/>
              <a:cs typeface="Calibri" panose="020F0502020204030204"/>
            </a:endParaRPr>
          </a:p>
          <a:p>
            <a:endParaRPr lang="en-US" sz="1200">
              <a:solidFill>
                <a:srgbClr val="000000"/>
              </a:solidFill>
              <a:latin typeface="Montserrat"/>
              <a:ea typeface="ＭＳ Ｐゴシック"/>
              <a:cs typeface="Arial"/>
            </a:endParaRPr>
          </a:p>
          <a:p>
            <a:endParaRPr lang="en-US" sz="1100">
              <a:solidFill>
                <a:srgbClr val="000000"/>
              </a:solidFill>
              <a:latin typeface="Montserrat"/>
              <a:ea typeface="ＭＳ Ｐゴシック"/>
              <a:cs typeface="Arial"/>
            </a:endParaRPr>
          </a:p>
          <a:p>
            <a:r>
              <a:rPr lang="en-US" sz="1600" b="1">
                <a:solidFill>
                  <a:schemeClr val="accent5">
                    <a:lumMod val="75000"/>
                  </a:schemeClr>
                </a:solidFill>
                <a:latin typeface="Montserrat"/>
                <a:ea typeface="ＭＳ Ｐゴシック"/>
                <a:cs typeface="Arial"/>
              </a:rPr>
              <a:t>PEARLS coaches will provide six to eight in-home or virtual sessions to help you:</a:t>
            </a:r>
            <a:endParaRPr lang="en-US" sz="1600">
              <a:solidFill>
                <a:schemeClr val="accent5">
                  <a:lumMod val="75000"/>
                </a:schemeClr>
              </a:solidFill>
              <a:cs typeface="Calibri"/>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Recognize the symptoms of depression </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Use a seven-step approach to identify and solve problems </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Plan social and physical activities, which often improve the mood of people living with depression</a:t>
            </a:r>
          </a:p>
          <a:p>
            <a:pPr marL="285750" indent="-285750">
              <a:buFont typeface="Arial"/>
              <a:buChar char="•"/>
            </a:pPr>
            <a:endParaRPr lang="en-US" sz="1200">
              <a:latin typeface="Montserrat"/>
              <a:ea typeface="ＭＳ Ｐゴシック"/>
              <a:cs typeface="+mn-lt"/>
            </a:endParaRPr>
          </a:p>
          <a:p>
            <a:r>
              <a:rPr lang="en-US" sz="1600" b="1">
                <a:solidFill>
                  <a:schemeClr val="accent5">
                    <a:lumMod val="75000"/>
                  </a:schemeClr>
                </a:solidFill>
                <a:latin typeface="Montserrat"/>
                <a:ea typeface="+mn-lt"/>
                <a:cs typeface="+mn-lt"/>
              </a:rPr>
              <a:t>Who is eligible? </a:t>
            </a:r>
            <a:endParaRPr lang="en-US" sz="1600">
              <a:solidFill>
                <a:schemeClr val="accent5">
                  <a:lumMod val="75000"/>
                </a:schemeClr>
              </a:solidFill>
              <a:latin typeface="Montserrat"/>
              <a:ea typeface="+mn-lt"/>
              <a:cs typeface="+mn-lt"/>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60 years of age and up</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who have minor depression or persistent depressive disorder (PDD)</a:t>
            </a:r>
            <a:endParaRPr lang="en-US" sz="1200">
              <a:solidFill>
                <a:schemeClr val="tx2"/>
              </a:solidFill>
              <a:latin typeface="Montserrat" panose="00000500000000000000" pitchFamily="2" charset="0"/>
            </a:endParaRPr>
          </a:p>
          <a:p>
            <a:pPr marL="742950" lvl="1"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An ongoing, low-grade depression of 2 or more years. </a:t>
            </a:r>
            <a:endParaRPr lang="en-US" sz="1200">
              <a:solidFill>
                <a:schemeClr val="tx2"/>
              </a:solidFill>
              <a:latin typeface="Montserrat" panose="00000500000000000000" pitchFamily="2" charset="0"/>
              <a:cs typeface="Calibri" panose="020F0502020204030204"/>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who have major depression</a:t>
            </a:r>
            <a:endParaRPr lang="en-US" sz="1200">
              <a:solidFill>
                <a:schemeClr val="tx2"/>
              </a:solidFill>
              <a:latin typeface="Montserrat" panose="00000500000000000000" pitchFamily="2" charset="0"/>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with epilepsy and co-occurring depression</a:t>
            </a:r>
            <a:endParaRPr lang="en-US" sz="1200">
              <a:solidFill>
                <a:schemeClr val="tx2"/>
              </a:solidFill>
              <a:latin typeface="Montserrat" panose="00000500000000000000" pitchFamily="2" charset="0"/>
            </a:endParaRPr>
          </a:p>
          <a:p>
            <a:endParaRPr lang="en-US" sz="1600">
              <a:solidFill>
                <a:srgbClr val="000000"/>
              </a:solidFill>
              <a:latin typeface="Calibri" panose="020F0502020204030204"/>
              <a:ea typeface="ＭＳ Ｐゴシック"/>
              <a:cs typeface="Calibri" panose="020F0502020204030204"/>
            </a:endParaRPr>
          </a:p>
          <a:p>
            <a:r>
              <a:rPr lang="en-US" sz="1600" b="1">
                <a:solidFill>
                  <a:schemeClr val="tx2"/>
                </a:solidFill>
                <a:latin typeface="Montserrat"/>
                <a:ea typeface="Calibri"/>
                <a:cs typeface="Calibri" panose="020F0502020204030204"/>
              </a:rPr>
              <a:t>Contact Kamiya Williams for more information.</a:t>
            </a:r>
            <a:endParaRPr lang="en-US" sz="1600" b="1">
              <a:solidFill>
                <a:schemeClr val="tx2"/>
              </a:solidFill>
              <a:latin typeface="Montserrat"/>
            </a:endParaRPr>
          </a:p>
          <a:p>
            <a:r>
              <a:rPr lang="en-US" sz="1600" b="1">
                <a:solidFill>
                  <a:schemeClr val="accent5"/>
                </a:solidFill>
                <a:latin typeface="Montserrat"/>
                <a:ea typeface="Calibri"/>
                <a:cs typeface="Calibri" panose="020F0502020204030204"/>
                <a:hlinkClick r:id="rId5">
                  <a:extLst>
                    <a:ext uri="{A12FA001-AC4F-418D-AE19-62706E023703}">
                      <ahyp:hlinkClr xmlns:ahyp="http://schemas.microsoft.com/office/drawing/2018/hyperlinkcolor" val="tx"/>
                    </a:ext>
                  </a:extLst>
                </a:hlinkClick>
              </a:rPr>
              <a:t>kwilliams@centralina.org</a:t>
            </a:r>
            <a:r>
              <a:rPr lang="en-US" sz="1600" b="1">
                <a:solidFill>
                  <a:schemeClr val="accent5"/>
                </a:solidFill>
                <a:latin typeface="Montserrat"/>
                <a:ea typeface="Calibri"/>
                <a:cs typeface="Calibri" panose="020F0502020204030204"/>
              </a:rPr>
              <a:t> </a:t>
            </a:r>
            <a:r>
              <a:rPr lang="en-US" sz="1600" b="1">
                <a:solidFill>
                  <a:schemeClr val="tx2"/>
                </a:solidFill>
                <a:latin typeface="Montserrat"/>
                <a:ea typeface="Calibri"/>
                <a:cs typeface="Calibri" panose="020F0502020204030204"/>
              </a:rPr>
              <a:t>/ 704-688-7036</a:t>
            </a:r>
            <a:endParaRPr lang="en-US" sz="1600" b="1">
              <a:solidFill>
                <a:schemeClr val="tx2"/>
              </a:solidFill>
              <a:latin typeface="Montserrat"/>
            </a:endParaRPr>
          </a:p>
          <a:p>
            <a:endParaRPr lang="en-US" sz="1200">
              <a:solidFill>
                <a:srgbClr val="000000"/>
              </a:solidFill>
              <a:latin typeface="Montserrat"/>
              <a:ea typeface="ＭＳ Ｐゴシック"/>
              <a:cs typeface="Calibri" panose="020F0502020204030204"/>
            </a:endParaRPr>
          </a:p>
        </p:txBody>
      </p:sp>
    </p:spTree>
    <p:extLst>
      <p:ext uri="{BB962C8B-B14F-4D97-AF65-F5344CB8AC3E}">
        <p14:creationId xmlns:p14="http://schemas.microsoft.com/office/powerpoint/2010/main" val="17061125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close up of a logo&#10;&#10;Description automatically generated">
            <a:extLst>
              <a:ext uri="{FF2B5EF4-FFF2-40B4-BE49-F238E27FC236}">
                <a16:creationId xmlns:a16="http://schemas.microsoft.com/office/drawing/2014/main" id="{31D6C743-F00B-493E-9299-3A261B6DA69C}"/>
              </a:ext>
            </a:extLst>
          </p:cNvPr>
          <p:cNvPicPr>
            <a:picLocks noChangeAspect="1"/>
          </p:cNvPicPr>
          <p:nvPr/>
        </p:nvPicPr>
        <p:blipFill>
          <a:blip r:embed="rId3"/>
          <a:stretch>
            <a:fillRect/>
          </a:stretch>
        </p:blipFill>
        <p:spPr>
          <a:xfrm>
            <a:off x="96426" y="165985"/>
            <a:ext cx="4169610" cy="1282156"/>
          </a:xfrm>
          <a:prstGeom prst="rect">
            <a:avLst/>
          </a:prstGeom>
        </p:spPr>
      </p:pic>
      <p:sp>
        <p:nvSpPr>
          <p:cNvPr id="3" name="TextBox 2">
            <a:extLst>
              <a:ext uri="{FF2B5EF4-FFF2-40B4-BE49-F238E27FC236}">
                <a16:creationId xmlns:a16="http://schemas.microsoft.com/office/drawing/2014/main" id="{8964BD52-71A8-4404-AF89-FD81DB8F5E19}"/>
              </a:ext>
            </a:extLst>
          </p:cNvPr>
          <p:cNvSpPr txBox="1"/>
          <p:nvPr/>
        </p:nvSpPr>
        <p:spPr>
          <a:xfrm>
            <a:off x="4731234" y="4492222"/>
            <a:ext cx="3931435" cy="536958"/>
          </a:xfrm>
          <a:prstGeom prst="rect">
            <a:avLst/>
          </a:prstGeom>
        </p:spPr>
        <p:txBody>
          <a:bodyPr vert="horz" lIns="68580" tIns="34290" rIns="68580" bIns="34290" rtlCol="0" anchor="ctr">
            <a:normAutofit fontScale="62500" lnSpcReduction="20000"/>
          </a:bodyPr>
          <a:lstStyle/>
          <a:p>
            <a:pPr>
              <a:lnSpc>
                <a:spcPct val="90000"/>
              </a:lnSpc>
              <a:spcAft>
                <a:spcPts val="450"/>
              </a:spcAft>
            </a:pPr>
            <a:r>
              <a:rPr lang="en-US" sz="1650" b="1">
                <a:solidFill>
                  <a:schemeClr val="bg1"/>
                </a:solidFill>
                <a:latin typeface="Montserrat" panose="00000500000000000000" pitchFamily="2" charset="0"/>
                <a:ea typeface="ＭＳ Ｐゴシック"/>
                <a:cs typeface="Arial"/>
                <a:hlinkClick r:id="rId4">
                  <a:extLst>
                    <a:ext uri="{A12FA001-AC4F-418D-AE19-62706E023703}">
                      <ahyp:hlinkClr xmlns:ahyp="http://schemas.microsoft.com/office/drawing/2018/hyperlinkcolor" val="tx"/>
                    </a:ext>
                  </a:extLst>
                </a:hlinkClick>
              </a:rPr>
              <a:t>w</a:t>
            </a:r>
            <a:r>
              <a:rPr lang="en-US" sz="3400" b="1">
                <a:solidFill>
                  <a:schemeClr val="tx2"/>
                </a:solidFill>
                <a:latin typeface="Montserrat" panose="00000500000000000000" pitchFamily="2" charset="0"/>
                <a:ea typeface="ＭＳ Ｐゴシック"/>
                <a:cs typeface="Arial"/>
                <a:hlinkClick r:id="rId4">
                  <a:extLst>
                    <a:ext uri="{A12FA001-AC4F-418D-AE19-62706E023703}">
                      <ahyp:hlinkClr xmlns:ahyp="http://schemas.microsoft.com/office/drawing/2018/hyperlinkcolor" val="tx"/>
                    </a:ext>
                  </a:extLst>
                </a:hlinkClick>
              </a:rPr>
              <a:t>www.CentralinaAging.org</a:t>
            </a:r>
            <a:r>
              <a:rPr lang="en-US" sz="3400" b="1">
                <a:solidFill>
                  <a:schemeClr val="tx2"/>
                </a:solidFill>
                <a:latin typeface="Montserrat" panose="00000500000000000000" pitchFamily="2" charset="0"/>
                <a:ea typeface="ＭＳ Ｐゴシック"/>
                <a:cs typeface="Arial"/>
              </a:rPr>
              <a:t> </a:t>
            </a:r>
            <a:r>
              <a:rPr lang="en-US" sz="3400" b="1">
                <a:solidFill>
                  <a:schemeClr val="tx2"/>
                </a:solidFill>
                <a:latin typeface="Arial"/>
                <a:ea typeface="ＭＳ Ｐゴシック"/>
                <a:cs typeface="Arial"/>
              </a:rPr>
              <a:t>   </a:t>
            </a:r>
            <a:r>
              <a:rPr lang="en-US" sz="1650" b="1">
                <a:solidFill>
                  <a:schemeClr val="tx2"/>
                </a:solidFill>
                <a:latin typeface="Arial"/>
                <a:ea typeface="ＭＳ Ｐゴシック"/>
                <a:cs typeface="Arial"/>
              </a:rPr>
              <a:t>                                                      </a:t>
            </a:r>
            <a:endParaRPr lang="en-US" sz="1650" b="1">
              <a:solidFill>
                <a:schemeClr val="tx2"/>
              </a:solidFill>
              <a:cs typeface="Arial"/>
            </a:endParaRPr>
          </a:p>
        </p:txBody>
      </p:sp>
      <p:sp>
        <p:nvSpPr>
          <p:cNvPr id="4" name="TextBox 3">
            <a:extLst>
              <a:ext uri="{FF2B5EF4-FFF2-40B4-BE49-F238E27FC236}">
                <a16:creationId xmlns:a16="http://schemas.microsoft.com/office/drawing/2014/main" id="{F6A6C96C-0FF3-42EA-B178-95DF262242B2}"/>
              </a:ext>
            </a:extLst>
          </p:cNvPr>
          <p:cNvSpPr txBox="1"/>
          <p:nvPr/>
        </p:nvSpPr>
        <p:spPr>
          <a:xfrm>
            <a:off x="187868" y="1741753"/>
            <a:ext cx="2907792" cy="1687068"/>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en-US" sz="4050" spc="-113">
                <a:effectLst>
                  <a:outerShdw blurRad="38100" dist="38100" dir="2700000" algn="tl">
                    <a:srgbClr val="000000">
                      <a:alpha val="43137"/>
                    </a:srgbClr>
                  </a:outerShdw>
                </a:effectLst>
                <a:latin typeface="+mj-lt"/>
                <a:ea typeface="+mj-ea"/>
                <a:cs typeface="+mj-cs"/>
              </a:rPr>
              <a:t> </a:t>
            </a:r>
          </a:p>
        </p:txBody>
      </p:sp>
      <p:sp>
        <p:nvSpPr>
          <p:cNvPr id="13" name="TextBox 12">
            <a:extLst>
              <a:ext uri="{FF2B5EF4-FFF2-40B4-BE49-F238E27FC236}">
                <a16:creationId xmlns:a16="http://schemas.microsoft.com/office/drawing/2014/main" id="{8EAFD753-7D25-468F-8B71-FE0D3F417CF9}"/>
              </a:ext>
            </a:extLst>
          </p:cNvPr>
          <p:cNvSpPr txBox="1"/>
          <p:nvPr/>
        </p:nvSpPr>
        <p:spPr>
          <a:xfrm>
            <a:off x="1153191" y="4388856"/>
            <a:ext cx="2790788" cy="507831"/>
          </a:xfrm>
          <a:prstGeom prst="rect">
            <a:avLst/>
          </a:prstGeom>
          <a:noFill/>
        </p:spPr>
        <p:txBody>
          <a:bodyPr wrap="square" lIns="91440" tIns="45720" rIns="91440" bIns="45720" anchor="t">
            <a:spAutoFit/>
          </a:bodyPr>
          <a:lstStyle/>
          <a:p>
            <a:r>
              <a:rPr lang="en-US" sz="2700" b="1">
                <a:solidFill>
                  <a:schemeClr val="tx2"/>
                </a:solidFill>
                <a:latin typeface="Montserrat" panose="00000500000000000000" pitchFamily="2" charset="0"/>
                <a:ea typeface="ＭＳ Ｐゴシック"/>
                <a:cs typeface="Arial"/>
              </a:rPr>
              <a:t>800.508.5777</a:t>
            </a:r>
          </a:p>
        </p:txBody>
      </p:sp>
      <p:sp>
        <p:nvSpPr>
          <p:cNvPr id="14" name="TextBox 13">
            <a:extLst>
              <a:ext uri="{FF2B5EF4-FFF2-40B4-BE49-F238E27FC236}">
                <a16:creationId xmlns:a16="http://schemas.microsoft.com/office/drawing/2014/main" id="{78DA268A-4EEF-4784-9741-212D6B53C2AF}"/>
              </a:ext>
            </a:extLst>
          </p:cNvPr>
          <p:cNvSpPr txBox="1"/>
          <p:nvPr/>
        </p:nvSpPr>
        <p:spPr>
          <a:xfrm>
            <a:off x="157258" y="5440668"/>
            <a:ext cx="8825532" cy="923330"/>
          </a:xfrm>
          <a:prstGeom prst="rect">
            <a:avLst/>
          </a:prstGeom>
          <a:noFill/>
        </p:spPr>
        <p:txBody>
          <a:bodyPr wrap="square" lIns="91440" tIns="45720" rIns="91440" bIns="45720" rtlCol="0" anchor="t">
            <a:spAutoFit/>
          </a:bodyPr>
          <a:lstStyle/>
          <a:p>
            <a:pPr algn="ctr"/>
            <a:r>
              <a:rPr lang="en-US" i="1">
                <a:solidFill>
                  <a:schemeClr val="tx2"/>
                </a:solidFill>
                <a:latin typeface="Montserrat" panose="00000500000000000000" pitchFamily="2" charset="0"/>
                <a:ea typeface="ＭＳ Ｐゴシック"/>
                <a:cs typeface="Arial"/>
              </a:rPr>
              <a:t>Centralina Area Agency on Aging is a division of Centralina Regional Council, a nine-county member government organization based in Charlotte, N.C. </a:t>
            </a:r>
            <a:endParaRPr lang="en-US" i="1">
              <a:solidFill>
                <a:schemeClr val="tx2"/>
              </a:solidFill>
              <a:latin typeface="Montserrat" panose="00000500000000000000" pitchFamily="2" charset="0"/>
              <a:cs typeface="Arial"/>
            </a:endParaRPr>
          </a:p>
        </p:txBody>
      </p:sp>
      <p:pic>
        <p:nvPicPr>
          <p:cNvPr id="5" name="Graphic 4" descr="Receiver with solid fill">
            <a:extLst>
              <a:ext uri="{FF2B5EF4-FFF2-40B4-BE49-F238E27FC236}">
                <a16:creationId xmlns:a16="http://schemas.microsoft.com/office/drawing/2014/main" id="{36B24033-543C-B33A-7A27-C33E21E505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386" y="4276835"/>
            <a:ext cx="634125" cy="616607"/>
          </a:xfrm>
          <a:prstGeom prst="rect">
            <a:avLst/>
          </a:prstGeom>
        </p:spPr>
      </p:pic>
      <p:sp>
        <p:nvSpPr>
          <p:cNvPr id="9" name="TextBox 8">
            <a:extLst>
              <a:ext uri="{FF2B5EF4-FFF2-40B4-BE49-F238E27FC236}">
                <a16:creationId xmlns:a16="http://schemas.microsoft.com/office/drawing/2014/main" id="{AF685A4F-E6AF-A5B8-C489-D5853235570A}"/>
              </a:ext>
            </a:extLst>
          </p:cNvPr>
          <p:cNvSpPr txBox="1"/>
          <p:nvPr/>
        </p:nvSpPr>
        <p:spPr>
          <a:xfrm>
            <a:off x="318468" y="1500651"/>
            <a:ext cx="41696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2"/>
                </a:solidFill>
                <a:latin typeface="Montserrat"/>
                <a:ea typeface="ＭＳ Ｐゴシック"/>
              </a:rPr>
              <a:t>Our purposes are to plan, develop, coordinate and deliver a wide range of long-term senior services and supports to consumers in the region.</a:t>
            </a:r>
          </a:p>
        </p:txBody>
      </p:sp>
      <p:pic>
        <p:nvPicPr>
          <p:cNvPr id="10" name="Picture 9" descr="A map of the state of texas&#10;&#10;Description automatically generated">
            <a:extLst>
              <a:ext uri="{FF2B5EF4-FFF2-40B4-BE49-F238E27FC236}">
                <a16:creationId xmlns:a16="http://schemas.microsoft.com/office/drawing/2014/main" id="{478BE4DE-BC0D-8D98-47D3-020DD621D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318" y="-699002"/>
            <a:ext cx="4533266" cy="5866057"/>
          </a:xfrm>
          <a:prstGeom prst="rect">
            <a:avLst/>
          </a:prstGeom>
        </p:spPr>
      </p:pic>
    </p:spTree>
    <p:extLst>
      <p:ext uri="{BB962C8B-B14F-4D97-AF65-F5344CB8AC3E}">
        <p14:creationId xmlns:p14="http://schemas.microsoft.com/office/powerpoint/2010/main" val="3411891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B70-9000-F8FC-7463-2EB90E3573E1}"/>
              </a:ext>
            </a:extLst>
          </p:cNvPr>
          <p:cNvSpPr>
            <a:spLocks noGrp="1"/>
          </p:cNvSpPr>
          <p:nvPr>
            <p:ph type="title"/>
          </p:nvPr>
        </p:nvSpPr>
        <p:spPr>
          <a:xfrm>
            <a:off x="304800" y="103869"/>
            <a:ext cx="8534400" cy="1123950"/>
          </a:xfrm>
        </p:spPr>
        <p:txBody>
          <a:bodyPr vert="horz" wrap="square" lIns="91440" tIns="45720" rIns="91440" bIns="45720" numCol="1" anchor="ctr" anchorCtr="0" compatLnSpc="1">
            <a:prstTxWarp prst="textNoShape">
              <a:avLst/>
            </a:prstTxWarp>
            <a:normAutofit/>
          </a:bodyPr>
          <a:lstStyle/>
          <a:p>
            <a:r>
              <a:rPr lang="en-US" sz="3100">
                <a:latin typeface="Montserrat"/>
                <a:ea typeface="ＭＳ Ｐゴシック"/>
                <a:cs typeface="Arial"/>
              </a:rPr>
              <a:t>If you or a loved one are experiencing</a:t>
            </a:r>
            <a:br>
              <a:rPr lang="en-US" sz="3100"/>
            </a:br>
            <a:r>
              <a:rPr lang="en-US" sz="3100">
                <a:latin typeface="Montserrat"/>
                <a:ea typeface="ＭＳ Ｐゴシック"/>
                <a:cs typeface="Arial"/>
              </a:rPr>
              <a:t>social isolation and/or loneliness:</a:t>
            </a:r>
            <a:endParaRPr lang="en-US" sz="3100"/>
          </a:p>
        </p:txBody>
      </p:sp>
      <p:graphicFrame>
        <p:nvGraphicFramePr>
          <p:cNvPr id="13" name="Content Placeholder 3">
            <a:extLst>
              <a:ext uri="{FF2B5EF4-FFF2-40B4-BE49-F238E27FC236}">
                <a16:creationId xmlns:a16="http://schemas.microsoft.com/office/drawing/2014/main" id="{F6E35904-5F73-0133-90FE-297809AB50FF}"/>
              </a:ext>
            </a:extLst>
          </p:cNvPr>
          <p:cNvGraphicFramePr>
            <a:graphicFrameLocks noGrp="1"/>
          </p:cNvGraphicFramePr>
          <p:nvPr>
            <p:ph idx="10"/>
            <p:extLst>
              <p:ext uri="{D42A27DB-BD31-4B8C-83A1-F6EECF244321}">
                <p14:modId xmlns:p14="http://schemas.microsoft.com/office/powerpoint/2010/main" val="3770069815"/>
              </p:ext>
            </p:extLst>
          </p:nvPr>
        </p:nvGraphicFramePr>
        <p:xfrm>
          <a:off x="1525258" y="1472123"/>
          <a:ext cx="6093484" cy="471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86300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DEF2AC8E-60FF-4C07-A5D0-0EA3F419ACAF}"/>
              </a:ext>
            </a:extLst>
          </p:cNvPr>
          <p:cNvSpPr>
            <a:spLocks noGrp="1"/>
          </p:cNvSpPr>
          <p:nvPr>
            <p:ph type="body" sz="quarter" idx="10"/>
          </p:nvPr>
        </p:nvSpPr>
        <p:spPr>
          <a:xfrm>
            <a:off x="714375" y="2370044"/>
            <a:ext cx="7715250" cy="1152525"/>
          </a:xfrm>
        </p:spPr>
        <p:txBody>
          <a:bodyPr wrap="square" anchor="t">
            <a:normAutofit lnSpcReduction="10000"/>
          </a:bodyPr>
          <a:lstStyle/>
          <a:p>
            <a:pPr>
              <a:spcBef>
                <a:spcPct val="0"/>
              </a:spcBef>
              <a:spcAft>
                <a:spcPts val="600"/>
              </a:spcAft>
            </a:pPr>
            <a:r>
              <a:rPr lang="en-US" altLang="en-US" sz="7200">
                <a:latin typeface="Montserrat"/>
                <a:ea typeface="ＭＳ Ｐゴシック"/>
                <a:cs typeface="Arial"/>
              </a:rPr>
              <a:t>THANK YOU</a:t>
            </a:r>
          </a:p>
        </p:txBody>
      </p:sp>
      <p:sp>
        <p:nvSpPr>
          <p:cNvPr id="23555" name="Text Placeholder 2">
            <a:extLst>
              <a:ext uri="{FF2B5EF4-FFF2-40B4-BE49-F238E27FC236}">
                <a16:creationId xmlns:a16="http://schemas.microsoft.com/office/drawing/2014/main" id="{3ED53E6A-EC92-4012-A24B-DC13078F6033}"/>
              </a:ext>
            </a:extLst>
          </p:cNvPr>
          <p:cNvSpPr>
            <a:spLocks noGrp="1"/>
          </p:cNvSpPr>
          <p:nvPr>
            <p:ph type="body" sz="quarter" idx="11"/>
          </p:nvPr>
        </p:nvSpPr>
        <p:spPr>
          <a:xfrm>
            <a:off x="872658" y="3961839"/>
            <a:ext cx="7398684" cy="866775"/>
          </a:xfrm>
        </p:spPr>
        <p:txBody>
          <a:bodyPr wrap="square" anchor="t">
            <a:noAutofit/>
          </a:bodyPr>
          <a:lstStyle/>
          <a:p>
            <a:pPr>
              <a:lnSpc>
                <a:spcPct val="90000"/>
              </a:lnSpc>
            </a:pPr>
            <a:r>
              <a:rPr lang="en-US" altLang="en-US" sz="2400">
                <a:latin typeface="Montserrat" panose="00000500000000000000" pitchFamily="2" charset="0"/>
                <a:ea typeface="ＭＳ Ｐゴシック"/>
              </a:rPr>
              <a:t>704-372-2416  |  info@centralina.org  |  10735 David Taylor Drive, Suite 250, Charlotte, NC 28262  |  </a:t>
            </a:r>
            <a:r>
              <a:rPr lang="en-US" altLang="en-US" sz="2400" b="1">
                <a:latin typeface="Montserrat" panose="00000500000000000000" pitchFamily="2" charset="0"/>
                <a:ea typeface="ＭＳ Ｐゴシック"/>
              </a:rPr>
              <a:t>www.</a:t>
            </a:r>
            <a:r>
              <a:rPr lang="en-US" altLang="en-US" sz="2400">
                <a:latin typeface="Montserrat" panose="00000500000000000000" pitchFamily="2" charset="0"/>
                <a:ea typeface="ＭＳ Ｐゴシック"/>
              </a:rPr>
              <a:t>CentralinaAging.org</a:t>
            </a:r>
            <a:endParaRPr lang="en-US" altLang="en-US" sz="2400">
              <a:latin typeface="Montserrat" panose="00000500000000000000" pitchFamily="2" charset="0"/>
            </a:endParaRPr>
          </a:p>
          <a:p>
            <a:pPr>
              <a:lnSpc>
                <a:spcPct val="90000"/>
              </a:lnSpc>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5C536-C852-6F5F-66C7-910CCE363185}"/>
              </a:ext>
            </a:extLst>
          </p:cNvPr>
          <p:cNvSpPr>
            <a:spLocks noGrp="1"/>
          </p:cNvSpPr>
          <p:nvPr>
            <p:ph type="sldNum" sz="quarter" idx="12"/>
          </p:nvPr>
        </p:nvSpPr>
        <p:spPr/>
        <p:txBody>
          <a:bodyPr/>
          <a:lstStyle/>
          <a:p>
            <a:fld id="{48F63A3B-78C7-47BE-AE5E-E10140E04643}" type="slidenum">
              <a:rPr lang="en-US" dirty="0"/>
              <a:t>4</a:t>
            </a:fld>
            <a:endParaRPr lang="en-US"/>
          </a:p>
        </p:txBody>
      </p:sp>
      <p:pic>
        <p:nvPicPr>
          <p:cNvPr id="4" name="Online Media 4" title="Surgeon General’s Advisory on our Nation’s Loneliness Epidemic | 5.2.2022">
            <a:hlinkClick r:id="" action="ppaction://media"/>
            <a:extLst>
              <a:ext uri="{FF2B5EF4-FFF2-40B4-BE49-F238E27FC236}">
                <a16:creationId xmlns:a16="http://schemas.microsoft.com/office/drawing/2014/main" id="{AC7924C5-9F8F-3F2A-DF79-1458A8C2BE1A}"/>
              </a:ext>
            </a:extLst>
          </p:cNvPr>
          <p:cNvPicPr>
            <a:picLocks noRot="1" noChangeAspect="1"/>
          </p:cNvPicPr>
          <p:nvPr>
            <a:videoFile r:link="rId1"/>
          </p:nvPr>
        </p:nvPicPr>
        <p:blipFill>
          <a:blip r:embed="rId4"/>
          <a:stretch>
            <a:fillRect/>
          </a:stretch>
        </p:blipFill>
        <p:spPr>
          <a:xfrm>
            <a:off x="496614" y="823311"/>
            <a:ext cx="8142997" cy="5212800"/>
          </a:xfrm>
          <a:prstGeom prst="rect">
            <a:avLst/>
          </a:prstGeom>
        </p:spPr>
      </p:pic>
    </p:spTree>
    <p:extLst>
      <p:ext uri="{BB962C8B-B14F-4D97-AF65-F5344CB8AC3E}">
        <p14:creationId xmlns:p14="http://schemas.microsoft.com/office/powerpoint/2010/main" val="1130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couch&#10;&#10;Description automatically generated">
            <a:extLst>
              <a:ext uri="{FF2B5EF4-FFF2-40B4-BE49-F238E27FC236}">
                <a16:creationId xmlns:a16="http://schemas.microsoft.com/office/drawing/2014/main" id="{28559EE2-EE2E-0A15-4351-F95F624A609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158" r="33158"/>
          <a:stretch>
            <a:fillRect/>
          </a:stretch>
        </p:blipFill>
        <p:spPr>
          <a:xfrm>
            <a:off x="4876800" y="0"/>
            <a:ext cx="4093030" cy="6126163"/>
          </a:xfrm>
          <a:prstGeom prst="rect">
            <a:avLst/>
          </a:prstGeom>
          <a:ln>
            <a:noFill/>
          </a:ln>
          <a:effectLst>
            <a:softEdge rad="112500"/>
          </a:effectLst>
        </p:spPr>
      </p:pic>
      <p:sp>
        <p:nvSpPr>
          <p:cNvPr id="18434" name="Title 1">
            <a:extLst>
              <a:ext uri="{FF2B5EF4-FFF2-40B4-BE49-F238E27FC236}">
                <a16:creationId xmlns:a16="http://schemas.microsoft.com/office/drawing/2014/main" id="{ECC2DDC8-50E0-4D60-BED3-7AAF2D707697}"/>
              </a:ext>
            </a:extLst>
          </p:cNvPr>
          <p:cNvSpPr>
            <a:spLocks noGrp="1"/>
          </p:cNvSpPr>
          <p:nvPr>
            <p:ph type="title"/>
          </p:nvPr>
        </p:nvSpPr>
        <p:spPr>
          <a:xfrm>
            <a:off x="321128" y="263526"/>
            <a:ext cx="4479471" cy="1123950"/>
          </a:xfrm>
        </p:spPr>
        <p:txBody>
          <a:bodyPr wrap="square" anchor="ctr">
            <a:normAutofit/>
          </a:bodyPr>
          <a:lstStyle/>
          <a:p>
            <a:pPr>
              <a:lnSpc>
                <a:spcPct val="90000"/>
              </a:lnSpc>
            </a:pPr>
            <a:r>
              <a:rPr lang="en-US" altLang="en-US" sz="2400"/>
              <a:t>What is the difference between Social Isolation and Loneliness?</a:t>
            </a:r>
          </a:p>
        </p:txBody>
      </p:sp>
      <p:graphicFrame>
        <p:nvGraphicFramePr>
          <p:cNvPr id="18436" name="Content Placeholder 3">
            <a:extLst>
              <a:ext uri="{FF2B5EF4-FFF2-40B4-BE49-F238E27FC236}">
                <a16:creationId xmlns:a16="http://schemas.microsoft.com/office/drawing/2014/main" id="{2E850D4D-C5EA-277E-6B2D-CF10AB951E5A}"/>
              </a:ext>
            </a:extLst>
          </p:cNvPr>
          <p:cNvGraphicFramePr>
            <a:graphicFrameLocks noGrp="1"/>
          </p:cNvGraphicFramePr>
          <p:nvPr>
            <p:ph idx="1"/>
            <p:extLst>
              <p:ext uri="{D42A27DB-BD31-4B8C-83A1-F6EECF244321}">
                <p14:modId xmlns:p14="http://schemas.microsoft.com/office/powerpoint/2010/main" val="4248141372"/>
              </p:ext>
            </p:extLst>
          </p:nvPr>
        </p:nvGraphicFramePr>
        <p:xfrm>
          <a:off x="321128" y="1752600"/>
          <a:ext cx="4479472"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a:extLst>
              <a:ext uri="{FF2B5EF4-FFF2-40B4-BE49-F238E27FC236}">
                <a16:creationId xmlns:a16="http://schemas.microsoft.com/office/drawing/2014/main" id="{74DDF5C1-8F42-4E12-8E81-8F181A12D1A0}"/>
              </a:ext>
            </a:extLst>
          </p:cNvPr>
          <p:cNvSpPr>
            <a:spLocks noGrp="1"/>
          </p:cNvSpPr>
          <p:nvPr>
            <p:ph type="title"/>
          </p:nvPr>
        </p:nvSpPr>
        <p:spPr>
          <a:xfrm>
            <a:off x="194528" y="2287519"/>
            <a:ext cx="3110157" cy="1613909"/>
          </a:xfrm>
        </p:spPr>
        <p:txBody>
          <a:bodyPr wrap="square" anchor="t">
            <a:normAutofit/>
          </a:bodyPr>
          <a:lstStyle/>
          <a:p>
            <a:pPr algn="ctr"/>
            <a:r>
              <a:rPr lang="en-US" altLang="en-US" sz="3200"/>
              <a:t>Target Population and Statistics</a:t>
            </a:r>
            <a:endParaRPr lang="en-US"/>
          </a:p>
        </p:txBody>
      </p:sp>
      <p:graphicFrame>
        <p:nvGraphicFramePr>
          <p:cNvPr id="19461" name="Content Placeholder 1">
            <a:extLst>
              <a:ext uri="{FF2B5EF4-FFF2-40B4-BE49-F238E27FC236}">
                <a16:creationId xmlns:a16="http://schemas.microsoft.com/office/drawing/2014/main" id="{899918E7-0F54-4739-7DB0-FEB419CEC918}"/>
              </a:ext>
            </a:extLst>
          </p:cNvPr>
          <p:cNvGraphicFramePr>
            <a:graphicFrameLocks noGrp="1"/>
          </p:cNvGraphicFramePr>
          <p:nvPr>
            <p:ph idx="1"/>
            <p:extLst>
              <p:ext uri="{D42A27DB-BD31-4B8C-83A1-F6EECF244321}">
                <p14:modId xmlns:p14="http://schemas.microsoft.com/office/powerpoint/2010/main" val="3550023602"/>
              </p:ext>
            </p:extLst>
          </p:nvPr>
        </p:nvGraphicFramePr>
        <p:xfrm>
          <a:off x="3953435" y="804482"/>
          <a:ext cx="4277481" cy="4687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1C0C-CD71-9B95-75B9-40154EF21734}"/>
              </a:ext>
            </a:extLst>
          </p:cNvPr>
          <p:cNvSpPr>
            <a:spLocks noGrp="1"/>
          </p:cNvSpPr>
          <p:nvPr>
            <p:ph type="title"/>
          </p:nvPr>
        </p:nvSpPr>
        <p:spPr>
          <a:xfrm>
            <a:off x="304800" y="169862"/>
            <a:ext cx="8534400" cy="1123950"/>
          </a:xfrm>
        </p:spPr>
        <p:txBody>
          <a:bodyPr wrap="square" anchor="ctr">
            <a:normAutofit/>
          </a:bodyPr>
          <a:lstStyle/>
          <a:p>
            <a:pPr>
              <a:lnSpc>
                <a:spcPct val="90000"/>
              </a:lnSpc>
            </a:pPr>
            <a:r>
              <a:rPr lang="en-US">
                <a:latin typeface="Montserrat"/>
                <a:ea typeface="ＭＳ Ｐゴシック"/>
                <a:cs typeface="Arial"/>
              </a:rPr>
              <a:t>Groups at highest risk for social disconnection</a:t>
            </a:r>
          </a:p>
        </p:txBody>
      </p:sp>
      <p:graphicFrame>
        <p:nvGraphicFramePr>
          <p:cNvPr id="126" name="Content Placeholder 1">
            <a:extLst>
              <a:ext uri="{FF2B5EF4-FFF2-40B4-BE49-F238E27FC236}">
                <a16:creationId xmlns:a16="http://schemas.microsoft.com/office/drawing/2014/main" id="{25BCFC8E-E1DD-A3AA-B1E6-72E3827F20CF}"/>
              </a:ext>
            </a:extLst>
          </p:cNvPr>
          <p:cNvGraphicFramePr>
            <a:graphicFrameLocks noGrp="1"/>
          </p:cNvGraphicFramePr>
          <p:nvPr>
            <p:extLst>
              <p:ext uri="{D42A27DB-BD31-4B8C-83A1-F6EECF244321}">
                <p14:modId xmlns:p14="http://schemas.microsoft.com/office/powerpoint/2010/main" val="1890934176"/>
              </p:ext>
            </p:extLst>
          </p:nvPr>
        </p:nvGraphicFramePr>
        <p:xfrm>
          <a:off x="304800" y="1434354"/>
          <a:ext cx="8479047" cy="479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17643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CE302-063C-B4D7-A2CE-D5348F58BC3B}"/>
              </a:ext>
            </a:extLst>
          </p:cNvPr>
          <p:cNvSpPr>
            <a:spLocks noGrp="1"/>
          </p:cNvSpPr>
          <p:nvPr>
            <p:ph type="title"/>
          </p:nvPr>
        </p:nvSpPr>
        <p:spPr>
          <a:xfrm>
            <a:off x="304800" y="103869"/>
            <a:ext cx="8534400" cy="1123950"/>
          </a:xfrm>
        </p:spPr>
        <p:txBody>
          <a:bodyPr wrap="square" anchor="ctr">
            <a:normAutofit/>
          </a:bodyPr>
          <a:lstStyle/>
          <a:p>
            <a:r>
              <a:rPr lang="en-US"/>
              <a:t>Risk factors </a:t>
            </a:r>
          </a:p>
        </p:txBody>
      </p:sp>
      <p:graphicFrame>
        <p:nvGraphicFramePr>
          <p:cNvPr id="5" name="Content Placeholder 1">
            <a:extLst>
              <a:ext uri="{FF2B5EF4-FFF2-40B4-BE49-F238E27FC236}">
                <a16:creationId xmlns:a16="http://schemas.microsoft.com/office/drawing/2014/main" id="{C509100E-C777-7D58-5DEB-47EA46F64640}"/>
              </a:ext>
            </a:extLst>
          </p:cNvPr>
          <p:cNvGraphicFramePr>
            <a:graphicFrameLocks noGrp="1"/>
          </p:cNvGraphicFramePr>
          <p:nvPr>
            <p:ph idx="1"/>
            <p:extLst>
              <p:ext uri="{D42A27DB-BD31-4B8C-83A1-F6EECF244321}">
                <p14:modId xmlns:p14="http://schemas.microsoft.com/office/powerpoint/2010/main" val="664067978"/>
              </p:ext>
            </p:extLst>
          </p:nvPr>
        </p:nvGraphicFramePr>
        <p:xfrm>
          <a:off x="501732" y="1379469"/>
          <a:ext cx="8153400" cy="508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50864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14A0A246-5D5A-F760-579C-86A9569E5DB9}"/>
              </a:ext>
            </a:extLst>
          </p:cNvPr>
          <p:cNvSpPr>
            <a:spLocks noGrp="1"/>
          </p:cNvSpPr>
          <p:nvPr>
            <p:ph idx="1"/>
          </p:nvPr>
        </p:nvSpPr>
        <p:spPr>
          <a:xfrm>
            <a:off x="977153" y="1972940"/>
            <a:ext cx="7189694" cy="4008156"/>
          </a:xfrm>
        </p:spPr>
        <p:txBody>
          <a:bodyPr/>
          <a:lstStyle/>
          <a:p>
            <a:pPr marL="0" indent="0" algn="ctr">
              <a:buNone/>
            </a:pPr>
            <a:r>
              <a:rPr lang="en-US" sz="2400" i="1">
                <a:solidFill>
                  <a:schemeClr val="tx2"/>
                </a:solidFill>
                <a:latin typeface="Montserrat"/>
                <a:ea typeface="ＭＳ Ｐゴシック"/>
                <a:cs typeface="Arial"/>
              </a:rPr>
              <a:t>“Over four decades of research has produced robust evidence that lacking social connection and, in particular, scoring high on measures of social isolation, is associated with a significantly increased risk for early death from all causes”</a:t>
            </a:r>
            <a:r>
              <a:rPr lang="en-US" sz="2400" b="1">
                <a:solidFill>
                  <a:schemeClr val="tx2"/>
                </a:solidFill>
                <a:latin typeface="Montserrat"/>
                <a:ea typeface="ＭＳ Ｐゴシック"/>
                <a:cs typeface="Arial"/>
              </a:rPr>
              <a:t> </a:t>
            </a:r>
            <a:br>
              <a:rPr lang="en-US" sz="2400" b="1"/>
            </a:br>
            <a:endParaRPr lang="en-US" sz="2400" b="1"/>
          </a:p>
          <a:p>
            <a:pPr marL="0" indent="0" algn="ctr">
              <a:buNone/>
            </a:pPr>
            <a:br>
              <a:rPr lang="en-US" sz="2400" b="1"/>
            </a:br>
            <a:r>
              <a:rPr lang="en-US" sz="2400" b="1">
                <a:solidFill>
                  <a:schemeClr val="tx2"/>
                </a:solidFill>
                <a:latin typeface="Montserrat"/>
                <a:ea typeface="ＭＳ Ｐゴシック"/>
                <a:cs typeface="Arial"/>
              </a:rPr>
              <a:t>-2020 Consensus Study Report</a:t>
            </a:r>
            <a:endParaRPr lang="en-US" sz="2400">
              <a:solidFill>
                <a:schemeClr val="tx2"/>
              </a:solidFill>
              <a:ea typeface="ＭＳ Ｐゴシック"/>
              <a:cs typeface="Arial"/>
            </a:endParaRPr>
          </a:p>
        </p:txBody>
      </p:sp>
      <p:sp>
        <p:nvSpPr>
          <p:cNvPr id="18" name="Title 3">
            <a:extLst>
              <a:ext uri="{FF2B5EF4-FFF2-40B4-BE49-F238E27FC236}">
                <a16:creationId xmlns:a16="http://schemas.microsoft.com/office/drawing/2014/main" id="{3FDC6479-D6E4-BDFE-C55E-7DB99F2954FE}"/>
              </a:ext>
            </a:extLst>
          </p:cNvPr>
          <p:cNvSpPr>
            <a:spLocks noGrp="1"/>
          </p:cNvSpPr>
          <p:nvPr>
            <p:ph type="title"/>
          </p:nvPr>
        </p:nvSpPr>
        <p:spPr>
          <a:xfrm>
            <a:off x="257339" y="185079"/>
            <a:ext cx="8534400" cy="1123950"/>
          </a:xfrm>
        </p:spPr>
        <p:txBody>
          <a:bodyPr wrap="square" anchor="ctr">
            <a:normAutofit/>
          </a:bodyPr>
          <a:lstStyle/>
          <a:p>
            <a:pPr>
              <a:lnSpc>
                <a:spcPct val="90000"/>
              </a:lnSpc>
            </a:pPr>
            <a:r>
              <a:rPr lang="en-US" sz="3600">
                <a:latin typeface="Montserrat"/>
                <a:ea typeface="ＭＳ Ｐゴシック"/>
                <a:cs typeface="Arial"/>
              </a:rPr>
              <a:t>Health Impact</a:t>
            </a:r>
            <a:endParaRPr lang="en-US" sz="3600"/>
          </a:p>
          <a:p>
            <a:pPr>
              <a:lnSpc>
                <a:spcPct val="90000"/>
              </a:lnSpc>
            </a:pPr>
            <a:endParaRPr lang="en-US" sz="1400"/>
          </a:p>
        </p:txBody>
      </p:sp>
    </p:spTree>
    <p:extLst>
      <p:ext uri="{BB962C8B-B14F-4D97-AF65-F5344CB8AC3E}">
        <p14:creationId xmlns:p14="http://schemas.microsoft.com/office/powerpoint/2010/main" val="206956203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theme/theme1.xml><?xml version="1.0" encoding="utf-8"?>
<a:theme xmlns:a="http://schemas.openxmlformats.org/drawingml/2006/main" name="Office Theme">
  <a:themeElements>
    <a:clrScheme name="Custom 6">
      <a:dk1>
        <a:srgbClr val="6D6E71"/>
      </a:dk1>
      <a:lt1>
        <a:sysClr val="window" lastClr="FFFFFF"/>
      </a:lt1>
      <a:dk2>
        <a:srgbClr val="2D2963"/>
      </a:dk2>
      <a:lt2>
        <a:srgbClr val="EBF5F5"/>
      </a:lt2>
      <a:accent1>
        <a:srgbClr val="AA2D71"/>
      </a:accent1>
      <a:accent2>
        <a:srgbClr val="009C89"/>
      </a:accent2>
      <a:accent3>
        <a:srgbClr val="0365B1"/>
      </a:accent3>
      <a:accent4>
        <a:srgbClr val="EA5831"/>
      </a:accent4>
      <a:accent5>
        <a:srgbClr val="44BBC2"/>
      </a:accent5>
      <a:accent6>
        <a:srgbClr val="EF922F"/>
      </a:accent6>
      <a:hlink>
        <a:srgbClr val="44BBC2"/>
      </a:hlink>
      <a:folHlink>
        <a:srgbClr val="6D6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A2759A19D4144C982BC010206AE508" ma:contentTypeVersion="5" ma:contentTypeDescription="Create a new document." ma:contentTypeScope="" ma:versionID="2fb2c0791d90714db22d9475f1097e4e">
  <xsd:schema xmlns:xsd="http://www.w3.org/2001/XMLSchema" xmlns:xs="http://www.w3.org/2001/XMLSchema" xmlns:p="http://schemas.microsoft.com/office/2006/metadata/properties" xmlns:ns2="e67af7af-dc40-49bd-9ea6-9516abc6840a" xmlns:ns3="0decc4dc-be46-4eea-9fb5-2ba81b4601f3" targetNamespace="http://schemas.microsoft.com/office/2006/metadata/properties" ma:root="true" ma:fieldsID="d9e0ea5c47e0259a5c5af93029dabcd7" ns2:_="" ns3:_="">
    <xsd:import namespace="e67af7af-dc40-49bd-9ea6-9516abc6840a"/>
    <xsd:import namespace="0decc4dc-be46-4eea-9fb5-2ba81b4601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af7af-dc40-49bd-9ea6-9516abc68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c4dc-be46-4eea-9fb5-2ba81b4601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ecc4dc-be46-4eea-9fb5-2ba81b4601f3">
      <UserInfo>
        <DisplayName>Kristen Scarano</DisplayName>
        <AccountId>24</AccountId>
        <AccountType/>
      </UserInfo>
      <UserInfo>
        <DisplayName>Amanda Dawson</DisplayName>
        <AccountId>14</AccountId>
        <AccountType/>
      </UserInfo>
    </SharedWithUsers>
  </documentManagement>
</p:properties>
</file>

<file path=customXml/itemProps1.xml><?xml version="1.0" encoding="utf-8"?>
<ds:datastoreItem xmlns:ds="http://schemas.openxmlformats.org/officeDocument/2006/customXml" ds:itemID="{479F5A6A-FA6A-4E46-A2C9-A5A1D46B49B9}">
  <ds:schemaRefs>
    <ds:schemaRef ds:uri="http://schemas.microsoft.com/sharepoint/v3/contenttype/forms"/>
  </ds:schemaRefs>
</ds:datastoreItem>
</file>

<file path=customXml/itemProps2.xml><?xml version="1.0" encoding="utf-8"?>
<ds:datastoreItem xmlns:ds="http://schemas.openxmlformats.org/officeDocument/2006/customXml" ds:itemID="{5690FC40-BA6B-4B32-8046-B501A0E5C4AA}">
  <ds:schemaRefs>
    <ds:schemaRef ds:uri="0decc4dc-be46-4eea-9fb5-2ba81b4601f3"/>
    <ds:schemaRef ds:uri="e67af7af-dc40-49bd-9ea6-9516abc68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A45619-CE82-428E-A66F-315D51A418F8}">
  <ds:schemaRefs>
    <ds:schemaRef ds:uri="0decc4dc-be46-4eea-9fb5-2ba81b4601f3"/>
    <ds:schemaRef ds:uri="e67af7af-dc40-49bd-9ea6-9516abc684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1623</Words>
  <Application>Microsoft Office PowerPoint</Application>
  <PresentationFormat>On-screen Show (4:3)</PresentationFormat>
  <Paragraphs>295</Paragraphs>
  <Slides>31</Slides>
  <Notes>30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Courier New</vt:lpstr>
      <vt:lpstr>Inter</vt:lpstr>
      <vt:lpstr>Kalam</vt:lpstr>
      <vt:lpstr>Montserrat</vt:lpstr>
      <vt:lpstr>Office Theme</vt:lpstr>
      <vt:lpstr>Social Isolation and Loneliness Among Aging Adults</vt:lpstr>
      <vt:lpstr>  Dr. Vivek H. Murthy, U.S. Surgeon General </vt:lpstr>
      <vt:lpstr>PowerPoint Presentation</vt:lpstr>
      <vt:lpstr>PowerPoint Presentation</vt:lpstr>
      <vt:lpstr>What is the difference between Social Isolation and Loneliness?</vt:lpstr>
      <vt:lpstr>Target Population and Statistics</vt:lpstr>
      <vt:lpstr>Groups at highest risk for social disconnection</vt:lpstr>
      <vt:lpstr>Risk factors </vt:lpstr>
      <vt:lpstr>Health Impact </vt:lpstr>
      <vt:lpstr>Health Impact</vt:lpstr>
      <vt:lpstr>Health Risks</vt:lpstr>
      <vt:lpstr>Health Risks</vt:lpstr>
      <vt:lpstr>Socially Connected Communities </vt:lpstr>
      <vt:lpstr>The Six Pillars to Advance Social Connection</vt:lpstr>
      <vt:lpstr>PowerPoint Presentation</vt:lpstr>
      <vt:lpstr>PowerPoint Presentation</vt:lpstr>
      <vt:lpstr>Recommendations for Stakeholders</vt:lpstr>
      <vt:lpstr>How do you know you're at risk? </vt:lpstr>
      <vt:lpstr>Healthy Aging NC  Social Engagement Self-Assessment</vt:lpstr>
      <vt:lpstr>Healthy Aging NC  Social Engagement Self-Assessment </vt:lpstr>
      <vt:lpstr>Strengthening Social Connections</vt:lpstr>
      <vt:lpstr>NORTH CAROLINA ASSOCIATION OF AREA AGENCIES ON AGING (NC4A)</vt:lpstr>
      <vt:lpstr>Healthy Minds</vt:lpstr>
      <vt:lpstr>Social Bridging Project</vt:lpstr>
      <vt:lpstr>One Hope/NCBAM</vt:lpstr>
      <vt:lpstr> Get Set Up  </vt:lpstr>
      <vt:lpstr> Health Promotion &amp; Disease Prevention Programs/Workshops</vt:lpstr>
      <vt:lpstr> Health Promotion &amp; Disease Prevention Programs/Workshops</vt:lpstr>
      <vt:lpstr>PEARLS</vt:lpstr>
      <vt:lpstr>If you or a loved one are experiencing social isolation and/or loneliness:</vt:lpstr>
      <vt:lpstr>PowerPoint Presentation</vt:lpstr>
    </vt:vector>
  </TitlesOfParts>
  <Company>J.J. Haines and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Alagna</dc:creator>
  <cp:lastModifiedBy>Caitlin McElrath</cp:lastModifiedBy>
  <cp:revision>12</cp:revision>
  <cp:lastPrinted>2020-08-19T20:13:52Z</cp:lastPrinted>
  <dcterms:created xsi:type="dcterms:W3CDTF">2013-04-11T12:14:13Z</dcterms:created>
  <dcterms:modified xsi:type="dcterms:W3CDTF">2024-03-18T15:20:15Z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0x01010071A2759A19D4144C982BC010206AE508</vt:lpwstr>
  </property>
  <property fmtid="{D5CDD505-2E9C-101B-9397-08002B2CF9AE}" pid="3" name="MediaServiceImageTags">
    <vt:lpwstr/>
  </property>
</Properties>
</file>